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7" r:id="rId2"/>
    <p:sldId id="318" r:id="rId3"/>
    <p:sldId id="310" r:id="rId4"/>
    <p:sldId id="283" r:id="rId5"/>
    <p:sldId id="327" r:id="rId6"/>
    <p:sldId id="322" r:id="rId7"/>
    <p:sldId id="323" r:id="rId8"/>
    <p:sldId id="314" r:id="rId9"/>
    <p:sldId id="284" r:id="rId10"/>
    <p:sldId id="324" r:id="rId11"/>
    <p:sldId id="325" r:id="rId12"/>
    <p:sldId id="319" r:id="rId13"/>
    <p:sldId id="326" r:id="rId14"/>
    <p:sldId id="328" r:id="rId15"/>
    <p:sldId id="298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0206" autoAdjust="0"/>
  </p:normalViewPr>
  <p:slideViewPr>
    <p:cSldViewPr>
      <p:cViewPr>
        <p:scale>
          <a:sx n="57" d="100"/>
          <a:sy n="57" d="100"/>
        </p:scale>
        <p:origin x="-1464" y="-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14FED3-FA4E-4E5D-BA11-8167A15A702B}" type="datetimeFigureOut">
              <a:rPr lang="en-US" smtClean="0"/>
              <a:t>7/24/2020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DD1693-3CD0-4EA2-88B0-AE0DD42068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9732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F8A75-90BF-4404-A378-0CD69F09FFE5}" type="datetimeFigureOut">
              <a:rPr lang="en-US" smtClean="0"/>
              <a:t>7/24/2020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233D5-35E3-46B9-B50B-C85E5C8802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3805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F8A75-90BF-4404-A378-0CD69F09FFE5}" type="datetimeFigureOut">
              <a:rPr lang="en-US" smtClean="0"/>
              <a:t>7/24/2020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233D5-35E3-46B9-B50B-C85E5C8802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6685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F8A75-90BF-4404-A378-0CD69F09FFE5}" type="datetimeFigureOut">
              <a:rPr lang="en-US" smtClean="0"/>
              <a:t>7/24/2020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233D5-35E3-46B9-B50B-C85E5C8802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7270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F8A75-90BF-4404-A378-0CD69F09FFE5}" type="datetimeFigureOut">
              <a:rPr lang="en-US" smtClean="0"/>
              <a:t>7/24/2020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233D5-35E3-46B9-B50B-C85E5C8802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6370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F8A75-90BF-4404-A378-0CD69F09FFE5}" type="datetimeFigureOut">
              <a:rPr lang="en-US" smtClean="0"/>
              <a:t>7/24/2020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233D5-35E3-46B9-B50B-C85E5C8802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2068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F8A75-90BF-4404-A378-0CD69F09FFE5}" type="datetimeFigureOut">
              <a:rPr lang="en-US" smtClean="0"/>
              <a:t>7/24/2020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233D5-35E3-46B9-B50B-C85E5C8802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3528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F8A75-90BF-4404-A378-0CD69F09FFE5}" type="datetimeFigureOut">
              <a:rPr lang="en-US" smtClean="0"/>
              <a:t>7/24/2020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233D5-35E3-46B9-B50B-C85E5C8802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6371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F8A75-90BF-4404-A378-0CD69F09FFE5}" type="datetimeFigureOut">
              <a:rPr lang="en-US" smtClean="0"/>
              <a:t>7/24/2020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233D5-35E3-46B9-B50B-C85E5C8802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434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F8A75-90BF-4404-A378-0CD69F09FFE5}" type="datetimeFigureOut">
              <a:rPr lang="en-US" smtClean="0"/>
              <a:t>7/24/2020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233D5-35E3-46B9-B50B-C85E5C8802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5575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F8A75-90BF-4404-A378-0CD69F09FFE5}" type="datetimeFigureOut">
              <a:rPr lang="en-US" smtClean="0"/>
              <a:t>7/24/2020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233D5-35E3-46B9-B50B-C85E5C8802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705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F8A75-90BF-4404-A378-0CD69F09FFE5}" type="datetimeFigureOut">
              <a:rPr lang="en-US" smtClean="0"/>
              <a:t>7/24/2020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233D5-35E3-46B9-B50B-C85E5C8802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992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5F8A75-90BF-4404-A378-0CD69F09FFE5}" type="datetimeFigureOut">
              <a:rPr lang="en-US" smtClean="0"/>
              <a:t>7/24/2020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B233D5-35E3-46B9-B50B-C85E5C8802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367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liputan6.com/tag/perawat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2" descr="C:\Users\MEDVIS\Downloads\Gedung Bundar min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" y="-39031"/>
            <a:ext cx="9144001" cy="6945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LOGO DPR R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23928" y="113769"/>
            <a:ext cx="1133390" cy="1299007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900062" y="1544649"/>
            <a:ext cx="7272338" cy="1452303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200" b="1" dirty="0" smtClean="0">
                <a:solidFill>
                  <a:schemeClr val="tx1"/>
                </a:solidFill>
              </a:rPr>
              <a:t>PERAN ORGANISASI PROFESI DALAM MENDUKUNG PEMBANGUNAN KESEHATAN DI INDONESIA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835696" y="2924944"/>
            <a:ext cx="518457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DISAMPAIKAN OLEH:</a:t>
            </a:r>
          </a:p>
          <a:p>
            <a:pPr algn="ctr"/>
            <a:r>
              <a:rPr lang="en-US" b="1" dirty="0" smtClean="0"/>
              <a:t>EMANUEL MELKIADES LAKA LENA (A-331)</a:t>
            </a:r>
          </a:p>
          <a:p>
            <a:pPr algn="ctr"/>
            <a:r>
              <a:rPr lang="en-US" b="1" dirty="0" smtClean="0"/>
              <a:t>WAKIL KETUA KOMISI IX DPR </a:t>
            </a:r>
            <a:r>
              <a:rPr lang="en-US" b="1" dirty="0" smtClean="0"/>
              <a:t>RI</a:t>
            </a:r>
          </a:p>
          <a:p>
            <a:pPr algn="ctr"/>
            <a:endParaRPr lang="en-ID" b="1" dirty="0"/>
          </a:p>
          <a:p>
            <a:pPr algn="ctr"/>
            <a:r>
              <a:rPr lang="en-ID" b="1" dirty="0" err="1" smtClean="0">
                <a:solidFill>
                  <a:srgbClr val="002060"/>
                </a:solidFill>
              </a:rPr>
              <a:t>Dalam</a:t>
            </a:r>
            <a:r>
              <a:rPr lang="en-ID" b="1" dirty="0" smtClean="0">
                <a:solidFill>
                  <a:srgbClr val="002060"/>
                </a:solidFill>
              </a:rPr>
              <a:t> acara Webinar </a:t>
            </a:r>
            <a:r>
              <a:rPr lang="en-ID" b="1" dirty="0" err="1" smtClean="0">
                <a:solidFill>
                  <a:srgbClr val="002060"/>
                </a:solidFill>
              </a:rPr>
              <a:t>Nasional</a:t>
            </a:r>
            <a:r>
              <a:rPr lang="en-ID" b="1" dirty="0" smtClean="0">
                <a:solidFill>
                  <a:srgbClr val="002060"/>
                </a:solidFill>
              </a:rPr>
              <a:t> III </a:t>
            </a:r>
          </a:p>
          <a:p>
            <a:pPr algn="ctr"/>
            <a:r>
              <a:rPr lang="en-ID" b="1" dirty="0">
                <a:solidFill>
                  <a:srgbClr val="002060"/>
                </a:solidFill>
              </a:rPr>
              <a:t>P</a:t>
            </a:r>
            <a:r>
              <a:rPr lang="en-ID" b="1" dirty="0" smtClean="0">
                <a:solidFill>
                  <a:srgbClr val="002060"/>
                </a:solidFill>
              </a:rPr>
              <a:t>PNI </a:t>
            </a:r>
            <a:r>
              <a:rPr lang="en-ID" b="1" dirty="0" err="1" smtClean="0">
                <a:solidFill>
                  <a:srgbClr val="002060"/>
                </a:solidFill>
              </a:rPr>
              <a:t>Provinsi</a:t>
            </a:r>
            <a:r>
              <a:rPr lang="en-ID" b="1" dirty="0" smtClean="0">
                <a:solidFill>
                  <a:srgbClr val="002060"/>
                </a:solidFill>
              </a:rPr>
              <a:t> NTT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A59A3-F7B0-4208-A924-FCCA53027352}" type="slidenum">
              <a:rPr lang="en-US" smtClean="0"/>
              <a:t>1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835696" y="5981218"/>
            <a:ext cx="51845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D" sz="2000" b="1" dirty="0" err="1" smtClean="0">
                <a:solidFill>
                  <a:schemeClr val="accent6">
                    <a:lumMod val="20000"/>
                    <a:lumOff val="80000"/>
                  </a:schemeClr>
                </a:solidFill>
                <a:latin typeface="+mj-lt"/>
              </a:rPr>
              <a:t>Sabtu</a:t>
            </a:r>
            <a:r>
              <a:rPr lang="en-ID" sz="20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+mj-lt"/>
              </a:rPr>
              <a:t>, </a:t>
            </a:r>
            <a:r>
              <a:rPr lang="en-ID" sz="20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+mj-lt"/>
              </a:rPr>
              <a:t>25 </a:t>
            </a:r>
            <a:r>
              <a:rPr lang="en-ID" sz="2000" b="1" dirty="0" err="1" smtClean="0">
                <a:solidFill>
                  <a:schemeClr val="accent6">
                    <a:lumMod val="20000"/>
                    <a:lumOff val="80000"/>
                  </a:schemeClr>
                </a:solidFill>
                <a:latin typeface="+mj-lt"/>
              </a:rPr>
              <a:t>Juli</a:t>
            </a:r>
            <a:r>
              <a:rPr lang="en-ID" sz="20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+mj-lt"/>
              </a:rPr>
              <a:t> </a:t>
            </a:r>
            <a:r>
              <a:rPr lang="en-ID" sz="20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+mj-lt"/>
              </a:rPr>
              <a:t>2020</a:t>
            </a:r>
          </a:p>
        </p:txBody>
      </p:sp>
    </p:spTree>
    <p:extLst>
      <p:ext uri="{BB962C8B-B14F-4D97-AF65-F5344CB8AC3E}">
        <p14:creationId xmlns:p14="http://schemas.microsoft.com/office/powerpoint/2010/main" val="3222726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  <a:solidFill>
            <a:srgbClr val="FFC000"/>
          </a:solidFill>
        </p:spPr>
        <p:txBody>
          <a:bodyPr anchor="ctr">
            <a:normAutofit/>
          </a:bodyPr>
          <a:lstStyle/>
          <a:p>
            <a:pPr marL="360363"/>
            <a:r>
              <a:rPr lang="en-ID" sz="3600" b="1" dirty="0" smtClean="0"/>
              <a:t>PEMBANGUNAN KESEHATAN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id-ID" sz="2400" dirty="0" smtClean="0"/>
              <a:t>Kinerja </a:t>
            </a:r>
            <a:r>
              <a:rPr lang="id-ID" sz="2400" dirty="0"/>
              <a:t>sistem kesehatan telah menunjukkan peningkatan, antara lain ditunjukkan dengan peningkatan status kesehatan, </a:t>
            </a:r>
            <a:r>
              <a:rPr lang="id-ID" sz="2400" dirty="0" smtClean="0"/>
              <a:t>yaitu</a:t>
            </a:r>
            <a:r>
              <a:rPr lang="en-ID" sz="2400" dirty="0" smtClean="0"/>
              <a:t> </a:t>
            </a:r>
            <a:r>
              <a:rPr lang="id-ID" sz="2400" dirty="0" smtClean="0"/>
              <a:t>penurunan </a:t>
            </a:r>
            <a:r>
              <a:rPr lang="id-ID" sz="2400" dirty="0"/>
              <a:t>Angka Kematian Bayi (</a:t>
            </a:r>
            <a:r>
              <a:rPr lang="id-ID" sz="2400" dirty="0" smtClean="0"/>
              <a:t>AKB)</a:t>
            </a:r>
            <a:r>
              <a:rPr lang="en-ID" sz="2400" dirty="0"/>
              <a:t> </a:t>
            </a:r>
            <a:r>
              <a:rPr lang="en-ID" sz="2400" dirty="0" err="1" smtClean="0"/>
              <a:t>dan</a:t>
            </a:r>
            <a:r>
              <a:rPr lang="en-ID" sz="2400" dirty="0" smtClean="0"/>
              <a:t> </a:t>
            </a:r>
            <a:r>
              <a:rPr lang="id-ID" sz="2400" dirty="0" smtClean="0"/>
              <a:t>Angka </a:t>
            </a:r>
            <a:r>
              <a:rPr lang="id-ID" sz="2400" dirty="0"/>
              <a:t>Kematian Ibu (</a:t>
            </a:r>
            <a:r>
              <a:rPr lang="id-ID" sz="2400" dirty="0" smtClean="0"/>
              <a:t>AKI)</a:t>
            </a:r>
            <a:r>
              <a:rPr lang="en-ID" sz="2400" dirty="0" smtClean="0"/>
              <a:t>, </a:t>
            </a:r>
            <a:r>
              <a:rPr lang="en-ID" sz="2400" dirty="0" err="1" smtClean="0"/>
              <a:t>serta</a:t>
            </a:r>
            <a:r>
              <a:rPr lang="en-ID" sz="2400" dirty="0" smtClean="0"/>
              <a:t> </a:t>
            </a:r>
            <a:r>
              <a:rPr lang="en-ID" sz="2400" dirty="0" err="1" smtClean="0"/>
              <a:t>meningkatnya</a:t>
            </a:r>
            <a:r>
              <a:rPr lang="en-ID" sz="2400" dirty="0" smtClean="0"/>
              <a:t> </a:t>
            </a:r>
            <a:r>
              <a:rPr lang="id-ID" sz="2400" dirty="0" smtClean="0"/>
              <a:t>Umur </a:t>
            </a:r>
            <a:r>
              <a:rPr lang="id-ID" sz="2400" dirty="0"/>
              <a:t>Harapan Hidup (UHH</a:t>
            </a:r>
            <a:r>
              <a:rPr lang="id-ID" sz="2400" dirty="0" smtClean="0"/>
              <a:t>).</a:t>
            </a:r>
            <a:r>
              <a:rPr lang="en-ID" sz="2400" dirty="0" smtClean="0"/>
              <a:t> </a:t>
            </a:r>
          </a:p>
          <a:p>
            <a:r>
              <a:rPr lang="en-ID" sz="2400" dirty="0" smtClean="0"/>
              <a:t>Akan </a:t>
            </a:r>
            <a:r>
              <a:rPr lang="en-ID" sz="2400" dirty="0" err="1" smtClean="0"/>
              <a:t>tetapi</a:t>
            </a:r>
            <a:r>
              <a:rPr lang="en-ID" sz="2400" dirty="0" smtClean="0"/>
              <a:t> </a:t>
            </a:r>
            <a:r>
              <a:rPr lang="en-ID" sz="2400" dirty="0" err="1" smtClean="0"/>
              <a:t>beberapa</a:t>
            </a:r>
            <a:r>
              <a:rPr lang="en-ID" sz="2400" dirty="0" smtClean="0"/>
              <a:t> </a:t>
            </a:r>
            <a:r>
              <a:rPr lang="en-ID" sz="2400" dirty="0" err="1" smtClean="0"/>
              <a:t>indikator</a:t>
            </a:r>
            <a:r>
              <a:rPr lang="en-ID" sz="2400" dirty="0" smtClean="0"/>
              <a:t> </a:t>
            </a:r>
            <a:r>
              <a:rPr lang="en-ID" sz="2400" dirty="0" err="1" smtClean="0"/>
              <a:t>masih</a:t>
            </a:r>
            <a:r>
              <a:rPr lang="en-ID" sz="2400" dirty="0" smtClean="0"/>
              <a:t> </a:t>
            </a:r>
            <a:r>
              <a:rPr lang="en-ID" sz="2400" dirty="0" err="1" smtClean="0"/>
              <a:t>belum</a:t>
            </a:r>
            <a:r>
              <a:rPr lang="en-ID" sz="2400" dirty="0" smtClean="0"/>
              <a:t> </a:t>
            </a:r>
            <a:r>
              <a:rPr lang="en-ID" sz="2400" dirty="0" err="1" smtClean="0"/>
              <a:t>seperti</a:t>
            </a:r>
            <a:r>
              <a:rPr lang="en-ID" sz="2400" dirty="0" smtClean="0"/>
              <a:t> yang </a:t>
            </a:r>
            <a:r>
              <a:rPr lang="en-ID" sz="2400" dirty="0" err="1" smtClean="0"/>
              <a:t>diharapkan</a:t>
            </a:r>
            <a:r>
              <a:rPr lang="en-ID" sz="2400" dirty="0" smtClean="0"/>
              <a:t> </a:t>
            </a:r>
            <a:r>
              <a:rPr lang="en-ID" sz="2400" dirty="0" err="1" smtClean="0"/>
              <a:t>seperti</a:t>
            </a:r>
            <a:r>
              <a:rPr lang="en-ID" sz="2400" dirty="0" smtClean="0"/>
              <a:t> stunting </a:t>
            </a:r>
            <a:r>
              <a:rPr lang="en-ID" sz="2400" dirty="0" err="1" smtClean="0"/>
              <a:t>dan</a:t>
            </a:r>
            <a:r>
              <a:rPr lang="en-ID" sz="2400" dirty="0" smtClean="0"/>
              <a:t> </a:t>
            </a:r>
            <a:r>
              <a:rPr lang="en-ID" sz="2400" dirty="0" err="1" smtClean="0"/>
              <a:t>gizi</a:t>
            </a:r>
            <a:r>
              <a:rPr lang="en-ID" sz="2400" dirty="0" smtClean="0"/>
              <a:t> </a:t>
            </a:r>
            <a:r>
              <a:rPr lang="en-ID" sz="2400" dirty="0" err="1" smtClean="0"/>
              <a:t>kurang</a:t>
            </a:r>
            <a:r>
              <a:rPr lang="en-ID" sz="2400" dirty="0" smtClean="0"/>
              <a:t>/</a:t>
            </a:r>
            <a:r>
              <a:rPr lang="en-ID" sz="2400" dirty="0" err="1" smtClean="0"/>
              <a:t>buruk</a:t>
            </a:r>
            <a:r>
              <a:rPr lang="en-ID" sz="2400" dirty="0" smtClean="0"/>
              <a:t> </a:t>
            </a:r>
            <a:r>
              <a:rPr lang="en-ID" sz="2400" dirty="0" err="1" smtClean="0"/>
              <a:t>pada</a:t>
            </a:r>
            <a:r>
              <a:rPr lang="en-ID" sz="2400" dirty="0" smtClean="0"/>
              <a:t> </a:t>
            </a:r>
            <a:r>
              <a:rPr lang="en-ID" sz="2400" dirty="0" err="1" smtClean="0"/>
              <a:t>balita</a:t>
            </a:r>
            <a:r>
              <a:rPr lang="en-ID" sz="2400" dirty="0" smtClean="0"/>
              <a:t>.</a:t>
            </a:r>
          </a:p>
          <a:p>
            <a:r>
              <a:rPr lang="id-ID" sz="2400" dirty="0" smtClean="0"/>
              <a:t>Upaya </a:t>
            </a:r>
            <a:r>
              <a:rPr lang="id-ID" sz="2400" dirty="0"/>
              <a:t>percepatan pencapaian indikator kesehatan dalam lingkungan strategis baru, harus terus diupayakan dengan perbaikan Sistem Kesehatan </a:t>
            </a:r>
            <a:r>
              <a:rPr lang="id-ID" sz="2400" dirty="0" smtClean="0"/>
              <a:t>Nasional</a:t>
            </a:r>
            <a:r>
              <a:rPr lang="en-ID" sz="2400" dirty="0" smtClean="0"/>
              <a:t> (SKN)</a:t>
            </a:r>
            <a:r>
              <a:rPr lang="id-ID" sz="2400" dirty="0" smtClean="0"/>
              <a:t>.</a:t>
            </a:r>
            <a:endParaRPr lang="en-US" sz="2400" dirty="0"/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11" name="Picture 10" descr="LOGO DPR RI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00392" y="332656"/>
            <a:ext cx="936104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433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1301006"/>
          </a:xfrm>
          <a:solidFill>
            <a:srgbClr val="FFC000"/>
          </a:solidFill>
        </p:spPr>
        <p:txBody>
          <a:bodyPr anchor="ctr">
            <a:noAutofit/>
          </a:bodyPr>
          <a:lstStyle/>
          <a:p>
            <a:r>
              <a:rPr lang="en-US" b="1" dirty="0"/>
              <a:t>ASPEK LEGAL PELAYANAN </a:t>
            </a:r>
            <a:br>
              <a:rPr lang="en-US" b="1" dirty="0"/>
            </a:br>
            <a:r>
              <a:rPr lang="en-US" b="1" dirty="0"/>
              <a:t>KESEHATAN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endParaRPr lang="en-US" dirty="0"/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11" name="Picture 10" descr="LOGO DPR RI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00392" y="332656"/>
            <a:ext cx="936104" cy="933450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57" t="16986" r="14863" b="7945"/>
          <a:stretch/>
        </p:blipFill>
        <p:spPr bwMode="auto">
          <a:xfrm>
            <a:off x="263046" y="1521162"/>
            <a:ext cx="8592855" cy="5148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4433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  <a:solidFill>
            <a:srgbClr val="FFC000"/>
          </a:solidFill>
        </p:spPr>
        <p:txBody>
          <a:bodyPr anchor="ctr">
            <a:normAutofit/>
          </a:bodyPr>
          <a:lstStyle/>
          <a:p>
            <a:pPr marL="360363" algn="l"/>
            <a:endParaRPr lang="en-US" sz="3600" b="1" dirty="0"/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11" name="Picture 10" descr="LOGO DPR RI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00392" y="332656"/>
            <a:ext cx="936104" cy="933450"/>
          </a:xfrm>
          <a:prstGeom prst="rect">
            <a:avLst/>
          </a:prstGeom>
        </p:spPr>
      </p:pic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27" t="2283" r="13727"/>
          <a:stretch/>
        </p:blipFill>
        <p:spPr bwMode="auto">
          <a:xfrm>
            <a:off x="0" y="-17721"/>
            <a:ext cx="9144000" cy="6615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8695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  <a:solidFill>
            <a:srgbClr val="FFC000"/>
          </a:solidFill>
        </p:spPr>
        <p:txBody>
          <a:bodyPr anchor="ctr">
            <a:normAutofit fontScale="90000"/>
          </a:bodyPr>
          <a:lstStyle/>
          <a:p>
            <a:pPr marL="360363"/>
            <a:r>
              <a:rPr lang="en-ID" sz="3600" b="1" dirty="0" smtClean="0"/>
              <a:t>SISTEM KESEHATAN NASIONAL</a:t>
            </a:r>
            <a:br>
              <a:rPr lang="en-ID" sz="3600" b="1" dirty="0" smtClean="0"/>
            </a:br>
            <a:r>
              <a:rPr lang="en-ID" sz="3600" b="1" dirty="0" smtClean="0"/>
              <a:t>(SKN)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en-US" sz="2400" b="1" dirty="0" err="1" smtClean="0"/>
              <a:t>Tujuan</a:t>
            </a:r>
            <a:r>
              <a:rPr lang="en-US" sz="2400" b="1" dirty="0" smtClean="0"/>
              <a:t> </a:t>
            </a:r>
            <a:r>
              <a:rPr lang="en-US" sz="2400" b="1" dirty="0"/>
              <a:t>SKN</a:t>
            </a:r>
            <a:r>
              <a:rPr lang="en-US" sz="2400" dirty="0"/>
              <a:t> 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/>
              <a:t>terselenggaranya</a:t>
            </a:r>
            <a:r>
              <a:rPr lang="en-US" sz="2400" dirty="0"/>
              <a:t> </a:t>
            </a:r>
            <a:r>
              <a:rPr lang="en-US" sz="2400" dirty="0" err="1"/>
              <a:t>pembangunan</a:t>
            </a:r>
            <a:r>
              <a:rPr lang="en-US" sz="2400" dirty="0"/>
              <a:t> </a:t>
            </a:r>
            <a:r>
              <a:rPr lang="en-US" sz="2400" dirty="0" err="1"/>
              <a:t>kesehatan</a:t>
            </a:r>
            <a:r>
              <a:rPr lang="en-US" sz="2400" dirty="0"/>
              <a:t> </a:t>
            </a:r>
            <a:r>
              <a:rPr lang="en-US" sz="2400" dirty="0" err="1"/>
              <a:t>oleh</a:t>
            </a:r>
            <a:r>
              <a:rPr lang="en-US" sz="2400" dirty="0"/>
              <a:t> </a:t>
            </a:r>
            <a:r>
              <a:rPr lang="en-US" sz="2400" dirty="0" err="1"/>
              <a:t>semua</a:t>
            </a:r>
            <a:r>
              <a:rPr lang="en-US" sz="2400" dirty="0"/>
              <a:t> </a:t>
            </a:r>
            <a:r>
              <a:rPr lang="en-US" sz="2400" dirty="0" err="1"/>
              <a:t>potensi</a:t>
            </a:r>
            <a:r>
              <a:rPr lang="en-US" sz="2400" dirty="0"/>
              <a:t> </a:t>
            </a:r>
            <a:r>
              <a:rPr lang="en-US" sz="2400" dirty="0" err="1"/>
              <a:t>bangsa</a:t>
            </a:r>
            <a:r>
              <a:rPr lang="en-US" sz="2400" dirty="0"/>
              <a:t>, </a:t>
            </a:r>
            <a:r>
              <a:rPr lang="en-US" sz="2400" dirty="0" err="1"/>
              <a:t>baik</a:t>
            </a:r>
            <a:r>
              <a:rPr lang="en-US" sz="2400" dirty="0"/>
              <a:t> </a:t>
            </a:r>
            <a:r>
              <a:rPr lang="en-US" sz="2400" dirty="0" err="1"/>
              <a:t>masyarakat</a:t>
            </a:r>
            <a:r>
              <a:rPr lang="en-US" sz="2400" dirty="0"/>
              <a:t>, </a:t>
            </a:r>
            <a:r>
              <a:rPr lang="en-US" sz="2400" dirty="0" err="1"/>
              <a:t>swasta</a:t>
            </a:r>
            <a:r>
              <a:rPr lang="en-US" sz="2400" dirty="0"/>
              <a:t>, </a:t>
            </a:r>
            <a:r>
              <a:rPr lang="en-US" sz="2400" dirty="0" err="1"/>
              <a:t>maupun</a:t>
            </a:r>
            <a:r>
              <a:rPr lang="en-US" sz="2400" dirty="0"/>
              <a:t> </a:t>
            </a:r>
            <a:r>
              <a:rPr lang="en-US" sz="2400" dirty="0" err="1"/>
              <a:t>pemerintah</a:t>
            </a:r>
            <a:r>
              <a:rPr lang="en-US" sz="2400" dirty="0"/>
              <a:t> </a:t>
            </a:r>
            <a:r>
              <a:rPr lang="en-US" sz="2400" dirty="0" err="1"/>
              <a:t>secara</a:t>
            </a:r>
            <a:r>
              <a:rPr lang="en-US" sz="2400" dirty="0"/>
              <a:t> </a:t>
            </a:r>
            <a:r>
              <a:rPr lang="en-US" sz="2400" dirty="0" err="1"/>
              <a:t>sinergis</a:t>
            </a:r>
            <a:r>
              <a:rPr lang="en-US" sz="2400" dirty="0"/>
              <a:t>, </a:t>
            </a:r>
            <a:r>
              <a:rPr lang="en-US" sz="2400" dirty="0" err="1"/>
              <a:t>berhasil</a:t>
            </a:r>
            <a:r>
              <a:rPr lang="en-US" sz="2400" dirty="0"/>
              <a:t> </a:t>
            </a:r>
            <a:r>
              <a:rPr lang="en-US" sz="2400" dirty="0" err="1"/>
              <a:t>guna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berdaya</a:t>
            </a:r>
            <a:r>
              <a:rPr lang="en-US" sz="2400" dirty="0"/>
              <a:t> </a:t>
            </a:r>
            <a:r>
              <a:rPr lang="en-US" sz="2400" dirty="0" err="1"/>
              <a:t>guna</a:t>
            </a:r>
            <a:r>
              <a:rPr lang="en-US" sz="2400" dirty="0"/>
              <a:t>, </a:t>
            </a:r>
            <a:r>
              <a:rPr lang="en-US" sz="2400" dirty="0" err="1"/>
              <a:t>sehingga</a:t>
            </a:r>
            <a:r>
              <a:rPr lang="en-US" sz="2400" dirty="0"/>
              <a:t> </a:t>
            </a:r>
            <a:r>
              <a:rPr lang="en-US" sz="2400" dirty="0" err="1"/>
              <a:t>terwujud</a:t>
            </a:r>
            <a:r>
              <a:rPr lang="en-US" sz="2400" dirty="0"/>
              <a:t> </a:t>
            </a:r>
            <a:r>
              <a:rPr lang="en-US" sz="2400" dirty="0" err="1"/>
              <a:t>derajat</a:t>
            </a:r>
            <a:r>
              <a:rPr lang="en-US" sz="2400" dirty="0"/>
              <a:t> </a:t>
            </a:r>
            <a:r>
              <a:rPr lang="en-US" sz="2400" dirty="0" err="1"/>
              <a:t>kesehatan</a:t>
            </a:r>
            <a:r>
              <a:rPr lang="en-US" sz="2400" dirty="0"/>
              <a:t> </a:t>
            </a:r>
            <a:r>
              <a:rPr lang="en-US" sz="2400" dirty="0" err="1"/>
              <a:t>masyarakat</a:t>
            </a:r>
            <a:r>
              <a:rPr lang="en-US" sz="2400" dirty="0"/>
              <a:t> yang </a:t>
            </a:r>
            <a:r>
              <a:rPr lang="en-US" sz="2400" dirty="0" err="1"/>
              <a:t>setinggi-tingginya</a:t>
            </a:r>
            <a:r>
              <a:rPr lang="en-US" sz="2400" dirty="0"/>
              <a:t>.</a:t>
            </a:r>
            <a:endParaRPr lang="en-US" sz="2200" dirty="0"/>
          </a:p>
          <a:p>
            <a:pPr algn="just"/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/>
              <a:t>mewujudkan</a:t>
            </a:r>
            <a:r>
              <a:rPr lang="en-US" sz="2400" dirty="0"/>
              <a:t> </a:t>
            </a:r>
            <a:r>
              <a:rPr lang="en-US" sz="2400" dirty="0" err="1"/>
              <a:t>tujuan</a:t>
            </a:r>
            <a:r>
              <a:rPr lang="en-US" sz="2400" dirty="0"/>
              <a:t> </a:t>
            </a:r>
            <a:r>
              <a:rPr lang="en-US" sz="2400" dirty="0" err="1"/>
              <a:t>tersebut</a:t>
            </a:r>
            <a:r>
              <a:rPr lang="en-US" sz="2400" dirty="0"/>
              <a:t>, </a:t>
            </a:r>
            <a:r>
              <a:rPr lang="en-US" sz="2400" dirty="0" err="1"/>
              <a:t>maka</a:t>
            </a:r>
            <a:r>
              <a:rPr lang="en-US" sz="2400" dirty="0"/>
              <a:t> </a:t>
            </a:r>
            <a:r>
              <a:rPr lang="en-US" sz="2400" dirty="0" err="1"/>
              <a:t>perlu</a:t>
            </a:r>
            <a:r>
              <a:rPr lang="en-US" sz="2400" dirty="0"/>
              <a:t> </a:t>
            </a:r>
            <a:r>
              <a:rPr lang="en-US" sz="2400" dirty="0" err="1"/>
              <a:t>diselenggarakan</a:t>
            </a:r>
            <a:r>
              <a:rPr lang="en-US" sz="2400" dirty="0"/>
              <a:t> </a:t>
            </a:r>
            <a:r>
              <a:rPr lang="en-US" sz="2400" dirty="0" err="1"/>
              <a:t>beberapa</a:t>
            </a:r>
            <a:r>
              <a:rPr lang="en-US" sz="2400" dirty="0"/>
              <a:t> </a:t>
            </a:r>
            <a:r>
              <a:rPr lang="en-US" sz="2400" dirty="0" err="1"/>
              <a:t>penunjang</a:t>
            </a:r>
            <a:r>
              <a:rPr lang="en-US" sz="2400" dirty="0"/>
              <a:t> </a:t>
            </a:r>
            <a:r>
              <a:rPr lang="en-US" sz="2400" dirty="0" err="1"/>
              <a:t>pelayanan</a:t>
            </a:r>
            <a:r>
              <a:rPr lang="en-US" sz="2400" dirty="0"/>
              <a:t> </a:t>
            </a:r>
            <a:r>
              <a:rPr lang="en-US" sz="2400" dirty="0" err="1" smtClean="0"/>
              <a:t>kesehatan</a:t>
            </a:r>
            <a:endParaRPr lang="en-US" sz="2400" dirty="0" smtClean="0"/>
          </a:p>
          <a:p>
            <a:pPr algn="just"/>
            <a:r>
              <a:rPr lang="en-ID" sz="2400" dirty="0" smtClean="0"/>
              <a:t>Salah </a:t>
            </a:r>
            <a:r>
              <a:rPr lang="en-ID" sz="2400" dirty="0" err="1" smtClean="0"/>
              <a:t>satu</a:t>
            </a:r>
            <a:r>
              <a:rPr lang="en-ID" sz="2400" dirty="0" smtClean="0"/>
              <a:t> </a:t>
            </a:r>
            <a:r>
              <a:rPr lang="en-ID" sz="2400" dirty="0" err="1" smtClean="0"/>
              <a:t>penunjang</a:t>
            </a:r>
            <a:r>
              <a:rPr lang="en-ID" sz="2400" dirty="0" smtClean="0"/>
              <a:t> </a:t>
            </a:r>
            <a:r>
              <a:rPr lang="en-ID" sz="2400" dirty="0" err="1" smtClean="0"/>
              <a:t>pelayanan</a:t>
            </a:r>
            <a:r>
              <a:rPr lang="en-ID" sz="2400" dirty="0" smtClean="0"/>
              <a:t> </a:t>
            </a:r>
            <a:r>
              <a:rPr lang="en-ID" sz="2400" dirty="0" err="1" smtClean="0"/>
              <a:t>kesehatan</a:t>
            </a:r>
            <a:r>
              <a:rPr lang="en-ID" sz="2400" dirty="0" smtClean="0"/>
              <a:t> </a:t>
            </a:r>
            <a:r>
              <a:rPr lang="en-ID" sz="2400" dirty="0" err="1" smtClean="0"/>
              <a:t>yaitu</a:t>
            </a:r>
            <a:r>
              <a:rPr lang="en-ID" sz="2400" dirty="0" smtClean="0"/>
              <a:t> </a:t>
            </a:r>
            <a:r>
              <a:rPr lang="en-ID" sz="2400" dirty="0" err="1" smtClean="0"/>
              <a:t>melalui</a:t>
            </a:r>
            <a:r>
              <a:rPr lang="en-ID" sz="2400" dirty="0" smtClean="0"/>
              <a:t> </a:t>
            </a:r>
            <a:r>
              <a:rPr lang="en-ID" sz="2400" dirty="0" err="1" smtClean="0"/>
              <a:t>pelayanan</a:t>
            </a:r>
            <a:r>
              <a:rPr lang="en-ID" sz="2400" dirty="0" smtClean="0"/>
              <a:t> </a:t>
            </a:r>
            <a:r>
              <a:rPr lang="en-ID" sz="2400" dirty="0" err="1" smtClean="0"/>
              <a:t>keperawatan</a:t>
            </a:r>
            <a:r>
              <a:rPr lang="en-ID" sz="2400" dirty="0"/>
              <a:t> </a:t>
            </a:r>
            <a:r>
              <a:rPr lang="id-ID" sz="2400" dirty="0" smtClean="0"/>
              <a:t>yang </a:t>
            </a:r>
            <a:r>
              <a:rPr lang="id-ID" sz="2400" dirty="0"/>
              <a:t>bermutu sehingga menuntut perawat </a:t>
            </a:r>
            <a:r>
              <a:rPr lang="id-ID" sz="2400" dirty="0" smtClean="0"/>
              <a:t>memiliki </a:t>
            </a:r>
            <a:r>
              <a:rPr lang="id-ID" sz="2400" dirty="0"/>
              <a:t>pengetahuan dan keterampilan di berbagai </a:t>
            </a:r>
            <a:r>
              <a:rPr lang="id-ID" sz="2400" dirty="0" smtClean="0"/>
              <a:t>bidang</a:t>
            </a:r>
            <a:r>
              <a:rPr lang="en-ID" sz="2400" dirty="0" smtClean="0"/>
              <a:t>, </a:t>
            </a:r>
            <a:r>
              <a:rPr lang="en-ID" sz="2400" dirty="0" err="1" smtClean="0"/>
              <a:t>dengan</a:t>
            </a:r>
            <a:r>
              <a:rPr lang="en-ID" sz="2400" dirty="0" smtClean="0"/>
              <a:t> </a:t>
            </a:r>
            <a:r>
              <a:rPr lang="id-ID" sz="2400" dirty="0" smtClean="0"/>
              <a:t>memandang klien</a:t>
            </a:r>
            <a:r>
              <a:rPr lang="en-ID" sz="2400" dirty="0" smtClean="0"/>
              <a:t> (</a:t>
            </a:r>
            <a:r>
              <a:rPr lang="en-ID" sz="2400" dirty="0" err="1" smtClean="0"/>
              <a:t>pasien</a:t>
            </a:r>
            <a:r>
              <a:rPr lang="en-ID" sz="2400" dirty="0" smtClean="0"/>
              <a:t>)</a:t>
            </a:r>
            <a:r>
              <a:rPr lang="id-ID" sz="2400" dirty="0" smtClean="0"/>
              <a:t> </a:t>
            </a:r>
            <a:r>
              <a:rPr lang="id-ID" sz="2400" dirty="0"/>
              <a:t>secara komprehensif untul pencapaian SKN yang optimal.</a:t>
            </a:r>
            <a:endParaRPr lang="en-US" sz="2400" dirty="0"/>
          </a:p>
          <a:p>
            <a:pPr algn="just"/>
            <a:endParaRPr lang="en-US" sz="2400" dirty="0" smtClean="0"/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11" name="Picture 10" descr="LOGO DPR RI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00392" y="332656"/>
            <a:ext cx="936104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198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  <a:solidFill>
            <a:srgbClr val="FFC000"/>
          </a:solidFill>
        </p:spPr>
        <p:txBody>
          <a:bodyPr anchor="ctr">
            <a:normAutofit fontScale="90000"/>
          </a:bodyPr>
          <a:lstStyle/>
          <a:p>
            <a:pPr marL="360363"/>
            <a:r>
              <a:rPr lang="en-ID" sz="3600" b="1" dirty="0" smtClean="0"/>
              <a:t>UNDANG-UNDANG YANG MENGATUR </a:t>
            </a:r>
            <a:br>
              <a:rPr lang="en-ID" sz="3600" b="1" dirty="0" smtClean="0"/>
            </a:br>
            <a:r>
              <a:rPr lang="en-ID" sz="3600" b="1" dirty="0" smtClean="0"/>
              <a:t>KEPERAWATAN …(1)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457200" lvl="0" indent="-457200">
              <a:buFont typeface="+mj-lt"/>
              <a:buAutoNum type="arabicPeriod"/>
            </a:pPr>
            <a:r>
              <a:rPr lang="en-US" sz="2400" dirty="0" smtClean="0"/>
              <a:t>UU </a:t>
            </a:r>
            <a:r>
              <a:rPr lang="en-US" sz="2400" dirty="0"/>
              <a:t>No 36 </a:t>
            </a:r>
            <a:r>
              <a:rPr lang="en-US" sz="2400" dirty="0" err="1"/>
              <a:t>Tahun</a:t>
            </a:r>
            <a:r>
              <a:rPr lang="en-US" sz="2400" dirty="0"/>
              <a:t> 2014 </a:t>
            </a:r>
            <a:r>
              <a:rPr lang="en-US" sz="2400" dirty="0" err="1"/>
              <a:t>tentang</a:t>
            </a:r>
            <a:r>
              <a:rPr lang="en-US" sz="2400" dirty="0"/>
              <a:t> Tenaga </a:t>
            </a:r>
            <a:r>
              <a:rPr lang="en-US" sz="2400" dirty="0" err="1" smtClean="0"/>
              <a:t>Kesehatan</a:t>
            </a:r>
            <a:r>
              <a:rPr lang="en-US" sz="2400" dirty="0" smtClean="0"/>
              <a:t>. </a:t>
            </a:r>
            <a:r>
              <a:rPr lang="en-US" sz="2400" dirty="0" err="1" smtClean="0"/>
              <a:t>Beberapa</a:t>
            </a:r>
            <a:r>
              <a:rPr lang="en-US" sz="2400" dirty="0" smtClean="0"/>
              <a:t> </a:t>
            </a:r>
            <a:r>
              <a:rPr lang="en-US" sz="2400" dirty="0" err="1" smtClean="0"/>
              <a:t>hal</a:t>
            </a:r>
            <a:r>
              <a:rPr lang="en-US" sz="2400" dirty="0" smtClean="0"/>
              <a:t> </a:t>
            </a:r>
            <a:r>
              <a:rPr lang="en-US" sz="2400" dirty="0" err="1" smtClean="0"/>
              <a:t>penting</a:t>
            </a:r>
            <a:r>
              <a:rPr lang="en-US" sz="2400" dirty="0" smtClean="0"/>
              <a:t> yang </a:t>
            </a:r>
            <a:r>
              <a:rPr lang="en-US" sz="2400" dirty="0" err="1" smtClean="0"/>
              <a:t>diatur</a:t>
            </a:r>
            <a:r>
              <a:rPr lang="en-US" sz="2400" dirty="0" smtClean="0"/>
              <a:t> </a:t>
            </a:r>
            <a:r>
              <a:rPr lang="en-US" sz="2400" dirty="0" err="1" smtClean="0"/>
              <a:t>secara</a:t>
            </a:r>
            <a:r>
              <a:rPr lang="en-US" sz="2400" dirty="0" smtClean="0"/>
              <a:t> </a:t>
            </a:r>
            <a:r>
              <a:rPr lang="en-US" sz="2400" i="1" dirty="0" err="1" smtClean="0"/>
              <a:t>lex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generalis</a:t>
            </a:r>
            <a:r>
              <a:rPr lang="en-US" sz="2400" i="1" dirty="0" smtClean="0"/>
              <a:t> </a:t>
            </a:r>
            <a:r>
              <a:rPr lang="en-US" sz="2400" dirty="0" smtClean="0"/>
              <a:t>di UU </a:t>
            </a:r>
            <a:r>
              <a:rPr lang="en-US" sz="2400" dirty="0" err="1" smtClean="0"/>
              <a:t>ini</a:t>
            </a:r>
            <a:r>
              <a:rPr lang="en-US" sz="2400" dirty="0" smtClean="0"/>
              <a:t> </a:t>
            </a:r>
            <a:r>
              <a:rPr lang="en-US" sz="2400" dirty="0" err="1" smtClean="0"/>
              <a:t>antara</a:t>
            </a:r>
            <a:r>
              <a:rPr lang="en-US" sz="2400" dirty="0" smtClean="0"/>
              <a:t> lain:</a:t>
            </a:r>
          </a:p>
          <a:p>
            <a:pPr marL="719138" lvl="0">
              <a:buFont typeface="Wingdings" panose="05000000000000000000" pitchFamily="2" charset="2"/>
              <a:buChar char="q"/>
            </a:pPr>
            <a:r>
              <a:rPr lang="en-US" sz="2000" dirty="0" smtClean="0"/>
              <a:t>Tenaga </a:t>
            </a:r>
            <a:r>
              <a:rPr lang="en-US" sz="2000" dirty="0"/>
              <a:t>di </a:t>
            </a:r>
            <a:r>
              <a:rPr lang="en-US" sz="2000" dirty="0" err="1"/>
              <a:t>bidang</a:t>
            </a:r>
            <a:r>
              <a:rPr lang="en-US" sz="2000" dirty="0"/>
              <a:t> </a:t>
            </a:r>
            <a:r>
              <a:rPr lang="en-US" sz="2000" dirty="0" err="1"/>
              <a:t>kesehatan</a:t>
            </a:r>
            <a:r>
              <a:rPr lang="en-US" sz="2000" dirty="0"/>
              <a:t> </a:t>
            </a:r>
            <a:r>
              <a:rPr lang="en-US" sz="2000" dirty="0" err="1"/>
              <a:t>terdiri</a:t>
            </a:r>
            <a:r>
              <a:rPr lang="en-US" sz="2000" dirty="0"/>
              <a:t> </a:t>
            </a:r>
            <a:r>
              <a:rPr lang="en-US" sz="2000" dirty="0" err="1" smtClean="0"/>
              <a:t>atas</a:t>
            </a:r>
            <a:r>
              <a:rPr lang="en-US" sz="2000" dirty="0" smtClean="0"/>
              <a:t>: Tenaga </a:t>
            </a:r>
            <a:r>
              <a:rPr lang="en-US" sz="2000" dirty="0" err="1"/>
              <a:t>Kesehatan</a:t>
            </a:r>
            <a:r>
              <a:rPr lang="en-US" sz="2000" dirty="0"/>
              <a:t>; </a:t>
            </a:r>
            <a:r>
              <a:rPr lang="en-US" sz="2000" dirty="0" err="1" smtClean="0"/>
              <a:t>dan</a:t>
            </a:r>
            <a:r>
              <a:rPr lang="en-US" sz="2000" dirty="0"/>
              <a:t> </a:t>
            </a:r>
            <a:r>
              <a:rPr lang="en-US" sz="2000" dirty="0" err="1" smtClean="0"/>
              <a:t>Asisten</a:t>
            </a:r>
            <a:r>
              <a:rPr lang="en-US" sz="2000" dirty="0" smtClean="0"/>
              <a:t> </a:t>
            </a:r>
            <a:r>
              <a:rPr lang="en-US" sz="2000" dirty="0"/>
              <a:t>Tenaga </a:t>
            </a:r>
            <a:r>
              <a:rPr lang="en-US" sz="2000" dirty="0" err="1" smtClean="0"/>
              <a:t>Kesehatan</a:t>
            </a:r>
            <a:r>
              <a:rPr lang="en-US" sz="2000" dirty="0" smtClean="0"/>
              <a:t>.</a:t>
            </a:r>
          </a:p>
          <a:p>
            <a:pPr marL="719138" lvl="0">
              <a:buFont typeface="Wingdings" panose="05000000000000000000" pitchFamily="2" charset="2"/>
              <a:buChar char="q"/>
            </a:pPr>
            <a:r>
              <a:rPr lang="en-US" sz="2000" dirty="0" err="1" smtClean="0"/>
              <a:t>Kualifikasi</a:t>
            </a:r>
            <a:r>
              <a:rPr lang="en-US" sz="2000" dirty="0" smtClean="0"/>
              <a:t> </a:t>
            </a:r>
            <a:r>
              <a:rPr lang="en-US" sz="2000" dirty="0" err="1"/>
              <a:t>tenaga</a:t>
            </a:r>
            <a:r>
              <a:rPr lang="en-US" sz="2000" dirty="0"/>
              <a:t> </a:t>
            </a:r>
            <a:r>
              <a:rPr lang="en-US" sz="2000" dirty="0" err="1"/>
              <a:t>kesehatan</a:t>
            </a:r>
            <a:r>
              <a:rPr lang="en-US" sz="2000" dirty="0"/>
              <a:t> </a:t>
            </a:r>
            <a:r>
              <a:rPr lang="en-US" sz="2000" dirty="0" smtClean="0"/>
              <a:t>(</a:t>
            </a:r>
            <a:r>
              <a:rPr lang="en-US" sz="2000" dirty="0" err="1" smtClean="0"/>
              <a:t>termasuk</a:t>
            </a:r>
            <a:r>
              <a:rPr lang="en-US" sz="2000" dirty="0" smtClean="0"/>
              <a:t> </a:t>
            </a:r>
            <a:r>
              <a:rPr lang="en-US" sz="2000" dirty="0" err="1" smtClean="0"/>
              <a:t>perawat</a:t>
            </a:r>
            <a:r>
              <a:rPr lang="en-US" sz="2000" dirty="0"/>
              <a:t>) </a:t>
            </a:r>
            <a:r>
              <a:rPr lang="en-US" sz="2000" dirty="0" err="1" smtClean="0"/>
              <a:t>berpendidikan</a:t>
            </a:r>
            <a:r>
              <a:rPr lang="en-US" sz="2000" dirty="0" smtClean="0"/>
              <a:t> </a:t>
            </a:r>
            <a:r>
              <a:rPr lang="en-US" sz="2000" dirty="0"/>
              <a:t>minimal diploma </a:t>
            </a:r>
            <a:r>
              <a:rPr lang="en-US" sz="2000" dirty="0" err="1"/>
              <a:t>tiga</a:t>
            </a:r>
            <a:r>
              <a:rPr lang="en-US" sz="2000" dirty="0"/>
              <a:t>, </a:t>
            </a:r>
            <a:r>
              <a:rPr lang="en-US" sz="2000" dirty="0" err="1"/>
              <a:t>kecuali</a:t>
            </a:r>
            <a:r>
              <a:rPr lang="en-US" sz="2000" dirty="0"/>
              <a:t> </a:t>
            </a:r>
            <a:r>
              <a:rPr lang="en-US" sz="2000" dirty="0" err="1"/>
              <a:t>tenaga</a:t>
            </a:r>
            <a:r>
              <a:rPr lang="en-US" sz="2000" dirty="0"/>
              <a:t> </a:t>
            </a:r>
            <a:r>
              <a:rPr lang="en-US" sz="2000" dirty="0" err="1" smtClean="0"/>
              <a:t>medis</a:t>
            </a:r>
            <a:r>
              <a:rPr lang="en-US" sz="2000" dirty="0" smtClean="0"/>
              <a:t> (</a:t>
            </a:r>
            <a:r>
              <a:rPr lang="en-US" sz="2000" dirty="0" err="1" smtClean="0"/>
              <a:t>dokter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dokter</a:t>
            </a:r>
            <a:r>
              <a:rPr lang="en-US" sz="2000" dirty="0" smtClean="0"/>
              <a:t> </a:t>
            </a:r>
            <a:r>
              <a:rPr lang="en-US" sz="2000" dirty="0" err="1" smtClean="0"/>
              <a:t>gigi</a:t>
            </a:r>
            <a:r>
              <a:rPr lang="en-US" sz="2000" dirty="0" smtClean="0"/>
              <a:t>).</a:t>
            </a:r>
            <a:endParaRPr lang="en-US" sz="2000" dirty="0"/>
          </a:p>
          <a:p>
            <a:pPr marL="719138" lvl="0">
              <a:buFont typeface="Wingdings" panose="05000000000000000000" pitchFamily="2" charset="2"/>
              <a:buChar char="q"/>
            </a:pPr>
            <a:r>
              <a:rPr lang="en-US" sz="2000" dirty="0" err="1" smtClean="0"/>
              <a:t>Dalam</a:t>
            </a:r>
            <a:r>
              <a:rPr lang="en-US" sz="2000" dirty="0" smtClean="0"/>
              <a:t> </a:t>
            </a:r>
            <a:r>
              <a:rPr lang="en-US" sz="2000" dirty="0" err="1"/>
              <a:t>hal</a:t>
            </a:r>
            <a:r>
              <a:rPr lang="en-US" sz="2000" dirty="0"/>
              <a:t> </a:t>
            </a:r>
            <a:r>
              <a:rPr lang="en-US" sz="2000" dirty="0" err="1"/>
              <a:t>perencanaan</a:t>
            </a:r>
            <a:r>
              <a:rPr lang="en-US" sz="2000" dirty="0"/>
              <a:t>, </a:t>
            </a:r>
            <a:r>
              <a:rPr lang="en-US" sz="2000" dirty="0" err="1"/>
              <a:t>pengadaan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pendayagunaan</a:t>
            </a:r>
            <a:r>
              <a:rPr lang="en-US" sz="2000" dirty="0"/>
              <a:t> </a:t>
            </a:r>
            <a:r>
              <a:rPr lang="en-US" sz="2000" dirty="0" err="1"/>
              <a:t>tenaga</a:t>
            </a:r>
            <a:r>
              <a:rPr lang="en-US" sz="2000" dirty="0"/>
              <a:t> </a:t>
            </a:r>
            <a:r>
              <a:rPr lang="en-US" sz="2000" dirty="0" err="1"/>
              <a:t>kesehatan</a:t>
            </a:r>
            <a:r>
              <a:rPr lang="en-US" sz="2000" dirty="0"/>
              <a:t> </a:t>
            </a:r>
            <a:r>
              <a:rPr lang="en-US" sz="2000" dirty="0" err="1"/>
              <a:t>maka</a:t>
            </a:r>
            <a:r>
              <a:rPr lang="en-US" sz="2000" dirty="0"/>
              <a:t> </a:t>
            </a:r>
            <a:r>
              <a:rPr lang="en-US" sz="2000" dirty="0" err="1"/>
              <a:t>Pemerintah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Pemerintah</a:t>
            </a:r>
            <a:r>
              <a:rPr lang="en-US" sz="2000" dirty="0"/>
              <a:t> Daerah </a:t>
            </a:r>
            <a:r>
              <a:rPr lang="en-US" sz="2000" dirty="0" err="1"/>
              <a:t>wajib</a:t>
            </a:r>
            <a:r>
              <a:rPr lang="en-US" sz="2000" dirty="0"/>
              <a:t> </a:t>
            </a:r>
            <a:r>
              <a:rPr lang="en-US" sz="2000" dirty="0" err="1"/>
              <a:t>memenuhi</a:t>
            </a:r>
            <a:r>
              <a:rPr lang="en-US" sz="2000" dirty="0"/>
              <a:t> </a:t>
            </a:r>
            <a:r>
              <a:rPr lang="en-US" sz="2000" dirty="0" err="1"/>
              <a:t>kebutuhan</a:t>
            </a:r>
            <a:r>
              <a:rPr lang="en-US" sz="2000" dirty="0"/>
              <a:t> </a:t>
            </a:r>
            <a:r>
              <a:rPr lang="en-US" sz="2000" dirty="0" err="1"/>
              <a:t>tenaga</a:t>
            </a:r>
            <a:r>
              <a:rPr lang="en-US" sz="2000" dirty="0"/>
              <a:t> </a:t>
            </a:r>
            <a:r>
              <a:rPr lang="en-US" sz="2000" dirty="0" err="1" smtClean="0"/>
              <a:t>kesehatan</a:t>
            </a:r>
            <a:r>
              <a:rPr lang="en-US" sz="2000" dirty="0" smtClean="0"/>
              <a:t> (</a:t>
            </a:r>
            <a:r>
              <a:rPr lang="en-US" sz="2000" dirty="0" err="1" smtClean="0"/>
              <a:t>termasuk</a:t>
            </a:r>
            <a:r>
              <a:rPr lang="en-US" sz="2000" dirty="0" smtClean="0"/>
              <a:t> </a:t>
            </a:r>
            <a:r>
              <a:rPr lang="en-US" sz="2000" dirty="0" err="1" smtClean="0"/>
              <a:t>perawat</a:t>
            </a:r>
            <a:r>
              <a:rPr lang="en-US" sz="2000" dirty="0" smtClean="0"/>
              <a:t>), </a:t>
            </a:r>
            <a:r>
              <a:rPr lang="en-US" sz="2000" dirty="0" err="1"/>
              <a:t>baik</a:t>
            </a:r>
            <a:r>
              <a:rPr lang="en-US" sz="2000" dirty="0"/>
              <a:t> </a:t>
            </a:r>
            <a:r>
              <a:rPr lang="en-US" sz="2000" dirty="0" err="1"/>
              <a:t>dalam</a:t>
            </a:r>
            <a:r>
              <a:rPr lang="en-US" sz="2000" dirty="0"/>
              <a:t> </a:t>
            </a:r>
            <a:r>
              <a:rPr lang="en-US" sz="2000" dirty="0" err="1"/>
              <a:t>jumlah</a:t>
            </a:r>
            <a:r>
              <a:rPr lang="en-US" sz="2000" dirty="0"/>
              <a:t>, </a:t>
            </a:r>
            <a:r>
              <a:rPr lang="en-US" sz="2000" dirty="0" err="1"/>
              <a:t>jenis,maupun</a:t>
            </a:r>
            <a:r>
              <a:rPr lang="en-US" sz="2000" dirty="0"/>
              <a:t> </a:t>
            </a:r>
            <a:r>
              <a:rPr lang="en-US" sz="2000" dirty="0" err="1"/>
              <a:t>dalam</a:t>
            </a:r>
            <a:r>
              <a:rPr lang="en-US" sz="2000" dirty="0"/>
              <a:t> </a:t>
            </a:r>
            <a:r>
              <a:rPr lang="en-US" sz="2000" dirty="0" err="1"/>
              <a:t>kompetensi</a:t>
            </a:r>
            <a:r>
              <a:rPr lang="en-US" sz="2000" dirty="0"/>
              <a:t> </a:t>
            </a:r>
            <a:r>
              <a:rPr lang="en-US" sz="2000" dirty="0" err="1"/>
              <a:t>secara</a:t>
            </a:r>
            <a:r>
              <a:rPr lang="en-US" sz="2000" dirty="0"/>
              <a:t> </a:t>
            </a:r>
            <a:r>
              <a:rPr lang="en-US" sz="2000" dirty="0" err="1"/>
              <a:t>merata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menjamin</a:t>
            </a:r>
            <a:r>
              <a:rPr lang="en-US" sz="2000" dirty="0"/>
              <a:t> </a:t>
            </a:r>
            <a:r>
              <a:rPr lang="en-US" sz="2000" dirty="0" err="1"/>
              <a:t>keberlangsungan</a:t>
            </a:r>
            <a:r>
              <a:rPr lang="en-US" sz="2000" dirty="0"/>
              <a:t> </a:t>
            </a:r>
            <a:r>
              <a:rPr lang="en-US" sz="2000" dirty="0" err="1"/>
              <a:t>pembangunan</a:t>
            </a:r>
            <a:r>
              <a:rPr lang="en-US" sz="2000" dirty="0"/>
              <a:t> </a:t>
            </a:r>
            <a:r>
              <a:rPr lang="en-US" sz="2000" dirty="0" err="1"/>
              <a:t>kesehatan</a:t>
            </a:r>
            <a:r>
              <a:rPr lang="en-US" sz="2000" dirty="0" smtClean="0"/>
              <a:t>.</a:t>
            </a:r>
            <a:endParaRPr lang="en-US" sz="2000" dirty="0"/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11" name="Picture 10" descr="LOGO DPR RI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00392" y="332656"/>
            <a:ext cx="936104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892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  <a:solidFill>
            <a:srgbClr val="FFC000"/>
          </a:solidFill>
        </p:spPr>
        <p:txBody>
          <a:bodyPr anchor="ctr">
            <a:normAutofit fontScale="90000"/>
          </a:bodyPr>
          <a:lstStyle/>
          <a:p>
            <a:pPr marL="360363"/>
            <a:r>
              <a:rPr lang="en-ID" sz="3600" b="1" dirty="0" smtClean="0"/>
              <a:t>UNDANG-UNDANG YANG MENGATUR </a:t>
            </a:r>
            <a:br>
              <a:rPr lang="en-ID" sz="3600" b="1" dirty="0" smtClean="0"/>
            </a:br>
            <a:r>
              <a:rPr lang="en-ID" sz="3600" b="1" dirty="0" smtClean="0"/>
              <a:t>KEPERAWATAN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457200" indent="-457200">
              <a:buFont typeface="+mj-lt"/>
              <a:buAutoNum type="arabicPeriod" startAt="2"/>
            </a:pPr>
            <a:r>
              <a:rPr lang="en-US" sz="2400" dirty="0" smtClean="0"/>
              <a:t>UU No </a:t>
            </a:r>
            <a:r>
              <a:rPr lang="en-US" sz="2400" dirty="0"/>
              <a:t>38 </a:t>
            </a:r>
            <a:r>
              <a:rPr lang="en-US" sz="2400" dirty="0" err="1"/>
              <a:t>Tahun</a:t>
            </a:r>
            <a:r>
              <a:rPr lang="en-US" sz="2400" dirty="0"/>
              <a:t> 2014 </a:t>
            </a:r>
            <a:r>
              <a:rPr lang="en-US" sz="2400" dirty="0" err="1"/>
              <a:t>Tentang</a:t>
            </a:r>
            <a:r>
              <a:rPr lang="en-US" sz="2400" dirty="0"/>
              <a:t> </a:t>
            </a:r>
            <a:r>
              <a:rPr lang="en-US" sz="2400" dirty="0" err="1"/>
              <a:t>Keperawatan</a:t>
            </a:r>
            <a:r>
              <a:rPr lang="en-US" sz="2400" dirty="0"/>
              <a:t>. </a:t>
            </a:r>
            <a:r>
              <a:rPr lang="en-US" sz="2400" dirty="0" err="1"/>
              <a:t>Beberapa</a:t>
            </a:r>
            <a:r>
              <a:rPr lang="en-US" sz="2400" dirty="0"/>
              <a:t> </a:t>
            </a:r>
            <a:r>
              <a:rPr lang="en-US" sz="2400" dirty="0" err="1"/>
              <a:t>hal</a:t>
            </a:r>
            <a:r>
              <a:rPr lang="en-US" sz="2400" dirty="0"/>
              <a:t> </a:t>
            </a:r>
            <a:r>
              <a:rPr lang="en-US" sz="2400" dirty="0" err="1"/>
              <a:t>penting</a:t>
            </a:r>
            <a:r>
              <a:rPr lang="en-US" sz="2400" dirty="0"/>
              <a:t> yang </a:t>
            </a:r>
            <a:r>
              <a:rPr lang="en-US" sz="2400" dirty="0" err="1"/>
              <a:t>diatur</a:t>
            </a:r>
            <a:r>
              <a:rPr lang="en-US" sz="2400" dirty="0"/>
              <a:t> </a:t>
            </a:r>
            <a:r>
              <a:rPr lang="en-US" sz="2400" dirty="0" err="1"/>
              <a:t>secara</a:t>
            </a:r>
            <a:r>
              <a:rPr lang="en-US" sz="2400" dirty="0"/>
              <a:t> </a:t>
            </a:r>
            <a:r>
              <a:rPr lang="en-US" sz="2400" i="1" dirty="0" err="1"/>
              <a:t>lex</a:t>
            </a:r>
            <a:r>
              <a:rPr lang="en-US" sz="2400" i="1" dirty="0"/>
              <a:t> </a:t>
            </a:r>
            <a:r>
              <a:rPr lang="en-US" sz="2400" i="1" dirty="0" err="1"/>
              <a:t>specialis</a:t>
            </a:r>
            <a:r>
              <a:rPr lang="en-US" sz="2400" i="1" dirty="0"/>
              <a:t> </a:t>
            </a:r>
            <a:r>
              <a:rPr lang="en-US" sz="2400" dirty="0"/>
              <a:t>di UU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antara</a:t>
            </a:r>
            <a:r>
              <a:rPr lang="en-US" sz="2400" dirty="0"/>
              <a:t> lain</a:t>
            </a:r>
            <a:r>
              <a:rPr lang="en-US" sz="2400" dirty="0" smtClean="0"/>
              <a:t>:</a:t>
            </a:r>
          </a:p>
          <a:p>
            <a:pPr marL="719138" lvl="0">
              <a:buFont typeface="Wingdings" panose="05000000000000000000" pitchFamily="2" charset="2"/>
              <a:buChar char="q"/>
            </a:pPr>
            <a:r>
              <a:rPr lang="en-US" sz="2000" dirty="0" err="1" smtClean="0"/>
              <a:t>Pendidikan</a:t>
            </a:r>
            <a:r>
              <a:rPr lang="en-US" sz="2000" dirty="0" smtClean="0"/>
              <a:t> </a:t>
            </a:r>
            <a:r>
              <a:rPr lang="en-US" sz="2000" dirty="0" err="1"/>
              <a:t>tinggi</a:t>
            </a:r>
            <a:r>
              <a:rPr lang="en-US" sz="2000" dirty="0"/>
              <a:t> </a:t>
            </a:r>
            <a:r>
              <a:rPr lang="en-US" sz="2000" dirty="0" err="1"/>
              <a:t>Keperawatan</a:t>
            </a:r>
            <a:r>
              <a:rPr lang="en-US" sz="2000" dirty="0"/>
              <a:t> yang </a:t>
            </a:r>
            <a:r>
              <a:rPr lang="en-US" sz="2000" dirty="0" err="1"/>
              <a:t>terdiri</a:t>
            </a:r>
            <a:r>
              <a:rPr lang="en-US" sz="2000" dirty="0"/>
              <a:t> </a:t>
            </a:r>
            <a:r>
              <a:rPr lang="en-US" sz="2000" dirty="0" err="1" smtClean="0"/>
              <a:t>atas</a:t>
            </a:r>
            <a:r>
              <a:rPr lang="en-US" sz="2000" dirty="0" smtClean="0"/>
              <a:t>: </a:t>
            </a:r>
            <a:r>
              <a:rPr lang="en-US" sz="2000" dirty="0" err="1" smtClean="0"/>
              <a:t>pendidikan</a:t>
            </a:r>
            <a:r>
              <a:rPr lang="en-US" sz="2000" dirty="0" smtClean="0"/>
              <a:t> </a:t>
            </a:r>
            <a:r>
              <a:rPr lang="en-US" sz="2000" dirty="0" err="1" smtClean="0"/>
              <a:t>vokasi</a:t>
            </a:r>
            <a:r>
              <a:rPr lang="en-US" sz="2000" dirty="0" smtClean="0"/>
              <a:t>; </a:t>
            </a:r>
            <a:r>
              <a:rPr lang="en-US" sz="2000" dirty="0" err="1" smtClean="0"/>
              <a:t>pendidikan</a:t>
            </a:r>
            <a:r>
              <a:rPr lang="en-US" sz="2000" dirty="0" smtClean="0"/>
              <a:t> </a:t>
            </a:r>
            <a:r>
              <a:rPr lang="en-US" sz="2000" dirty="0" err="1"/>
              <a:t>akademik</a:t>
            </a:r>
            <a:r>
              <a:rPr lang="en-US" sz="2000" dirty="0"/>
              <a:t>; </a:t>
            </a:r>
            <a:r>
              <a:rPr lang="en-US" sz="2000" dirty="0" err="1" smtClean="0"/>
              <a:t>dan</a:t>
            </a:r>
            <a:r>
              <a:rPr lang="en-US" sz="2000" dirty="0"/>
              <a:t> </a:t>
            </a:r>
            <a:r>
              <a:rPr lang="en-US" sz="2000" dirty="0" err="1" smtClean="0"/>
              <a:t>pendidikan</a:t>
            </a:r>
            <a:r>
              <a:rPr lang="en-US" sz="2000" dirty="0" smtClean="0"/>
              <a:t> </a:t>
            </a:r>
            <a:r>
              <a:rPr lang="en-US" sz="2000" dirty="0" err="1" smtClean="0"/>
              <a:t>profesi</a:t>
            </a:r>
            <a:r>
              <a:rPr lang="en-US" sz="2000" dirty="0" smtClean="0"/>
              <a:t>.</a:t>
            </a:r>
          </a:p>
          <a:p>
            <a:pPr marL="719138" lvl="0">
              <a:buFont typeface="Wingdings" panose="05000000000000000000" pitchFamily="2" charset="2"/>
              <a:buChar char="q"/>
            </a:pPr>
            <a:r>
              <a:rPr lang="en-US" sz="2000" dirty="0" err="1" smtClean="0"/>
              <a:t>Pendidikan</a:t>
            </a:r>
            <a:r>
              <a:rPr lang="en-US" sz="2000" dirty="0" smtClean="0"/>
              <a:t> </a:t>
            </a:r>
            <a:r>
              <a:rPr lang="en-US" sz="2000" dirty="0" err="1"/>
              <a:t>vokasi</a:t>
            </a:r>
            <a:r>
              <a:rPr lang="en-US" sz="2000" dirty="0"/>
              <a:t> yang </a:t>
            </a:r>
            <a:r>
              <a:rPr lang="en-US" sz="2000" dirty="0" err="1"/>
              <a:t>dimaksud</a:t>
            </a:r>
            <a:r>
              <a:rPr lang="en-US" sz="2000" dirty="0"/>
              <a:t> </a:t>
            </a:r>
            <a:r>
              <a:rPr lang="en-US" sz="2000" dirty="0" err="1"/>
              <a:t>merupakan</a:t>
            </a:r>
            <a:r>
              <a:rPr lang="en-US" sz="2000" dirty="0"/>
              <a:t> program diploma </a:t>
            </a:r>
            <a:r>
              <a:rPr lang="en-US" sz="2000" dirty="0" err="1"/>
              <a:t>Keperawatan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paling </a:t>
            </a:r>
            <a:r>
              <a:rPr lang="en-US" sz="2000" dirty="0" err="1"/>
              <a:t>rendah</a:t>
            </a:r>
            <a:r>
              <a:rPr lang="en-US" sz="2000" dirty="0"/>
              <a:t> </a:t>
            </a:r>
            <a:r>
              <a:rPr lang="en-US" sz="2000" dirty="0" err="1"/>
              <a:t>adalah</a:t>
            </a:r>
            <a:r>
              <a:rPr lang="en-US" sz="2000" dirty="0"/>
              <a:t> program D-III </a:t>
            </a:r>
            <a:r>
              <a:rPr lang="en-US" sz="2000" dirty="0" err="1" smtClean="0"/>
              <a:t>Keperawatan</a:t>
            </a:r>
            <a:r>
              <a:rPr lang="en-US" sz="2000" dirty="0" smtClean="0"/>
              <a:t>.</a:t>
            </a:r>
          </a:p>
          <a:p>
            <a:pPr marL="719138" lvl="0">
              <a:buFont typeface="Wingdings" panose="05000000000000000000" pitchFamily="2" charset="2"/>
              <a:buChar char="q"/>
            </a:pPr>
            <a:r>
              <a:rPr lang="en-US" sz="2000" dirty="0" err="1" smtClean="0"/>
              <a:t>Pendidikan</a:t>
            </a:r>
            <a:r>
              <a:rPr lang="en-US" sz="2000" dirty="0" smtClean="0"/>
              <a:t> </a:t>
            </a:r>
            <a:r>
              <a:rPr lang="en-US" sz="2000" dirty="0" err="1"/>
              <a:t>akademik</a:t>
            </a:r>
            <a:r>
              <a:rPr lang="en-US" sz="2000" dirty="0"/>
              <a:t> yang </a:t>
            </a:r>
            <a:r>
              <a:rPr lang="en-US" sz="2000" dirty="0" err="1"/>
              <a:t>dimaksud</a:t>
            </a:r>
            <a:r>
              <a:rPr lang="en-US" sz="2000" dirty="0"/>
              <a:t> </a:t>
            </a:r>
            <a:r>
              <a:rPr lang="en-US" sz="2000" dirty="0" err="1"/>
              <a:t>terdiri</a:t>
            </a:r>
            <a:r>
              <a:rPr lang="en-US" sz="2000" dirty="0"/>
              <a:t> </a:t>
            </a:r>
            <a:r>
              <a:rPr lang="en-US" sz="2000" dirty="0" err="1" smtClean="0"/>
              <a:t>atas</a:t>
            </a:r>
            <a:r>
              <a:rPr lang="en-US" sz="2000" dirty="0" smtClean="0"/>
              <a:t>: program </a:t>
            </a:r>
            <a:r>
              <a:rPr lang="en-US" sz="2000" dirty="0" err="1"/>
              <a:t>sarjana</a:t>
            </a:r>
            <a:r>
              <a:rPr lang="en-US" sz="2000" dirty="0"/>
              <a:t> </a:t>
            </a:r>
            <a:r>
              <a:rPr lang="en-US" sz="2000" dirty="0" err="1" smtClean="0"/>
              <a:t>Keperawatan</a:t>
            </a:r>
            <a:r>
              <a:rPr lang="en-US" sz="2000" dirty="0" smtClean="0"/>
              <a:t>; program </a:t>
            </a:r>
            <a:r>
              <a:rPr lang="en-US" sz="2000" dirty="0"/>
              <a:t>magister </a:t>
            </a:r>
            <a:r>
              <a:rPr lang="en-US" sz="2000" dirty="0" err="1" smtClean="0"/>
              <a:t>Keperawatan;dan</a:t>
            </a:r>
            <a:r>
              <a:rPr lang="en-US" sz="2000" dirty="0"/>
              <a:t> </a:t>
            </a:r>
            <a:r>
              <a:rPr lang="en-US" sz="2000" dirty="0" smtClean="0"/>
              <a:t>program </a:t>
            </a:r>
            <a:r>
              <a:rPr lang="en-US" sz="2000" dirty="0" err="1"/>
              <a:t>doktor</a:t>
            </a:r>
            <a:r>
              <a:rPr lang="en-US" sz="2000" dirty="0"/>
              <a:t> </a:t>
            </a:r>
            <a:r>
              <a:rPr lang="en-US" sz="2000" dirty="0" err="1" smtClean="0"/>
              <a:t>Keperawatan</a:t>
            </a:r>
            <a:r>
              <a:rPr lang="en-US" sz="2000" dirty="0" smtClean="0"/>
              <a:t>.</a:t>
            </a:r>
          </a:p>
          <a:p>
            <a:pPr marL="719138" lvl="0">
              <a:buFont typeface="Wingdings" panose="05000000000000000000" pitchFamily="2" charset="2"/>
              <a:buChar char="q"/>
            </a:pPr>
            <a:r>
              <a:rPr lang="en-US" sz="2000" dirty="0" err="1" smtClean="0"/>
              <a:t>Pendidikan</a:t>
            </a:r>
            <a:r>
              <a:rPr lang="en-US" sz="2000" dirty="0" smtClean="0"/>
              <a:t> </a:t>
            </a:r>
            <a:r>
              <a:rPr lang="en-US" sz="2000" dirty="0" err="1"/>
              <a:t>profesi</a:t>
            </a:r>
            <a:r>
              <a:rPr lang="en-US" sz="2000" dirty="0"/>
              <a:t> yang  </a:t>
            </a:r>
            <a:r>
              <a:rPr lang="en-US" sz="2000" dirty="0" err="1"/>
              <a:t>dimaksud</a:t>
            </a:r>
            <a:r>
              <a:rPr lang="en-US" sz="2000" dirty="0"/>
              <a:t> </a:t>
            </a:r>
            <a:r>
              <a:rPr lang="en-US" sz="2000" dirty="0" err="1"/>
              <a:t>terdiri</a:t>
            </a:r>
            <a:r>
              <a:rPr lang="en-US" sz="2000" dirty="0"/>
              <a:t> </a:t>
            </a:r>
            <a:r>
              <a:rPr lang="en-US" sz="2000" dirty="0" err="1" smtClean="0"/>
              <a:t>atas</a:t>
            </a:r>
            <a:r>
              <a:rPr lang="en-US" sz="2000" dirty="0" smtClean="0"/>
              <a:t>: program </a:t>
            </a:r>
            <a:r>
              <a:rPr lang="en-US" sz="2000" dirty="0" err="1"/>
              <a:t>profesi</a:t>
            </a:r>
            <a:r>
              <a:rPr lang="en-US" sz="2000" dirty="0"/>
              <a:t> </a:t>
            </a:r>
            <a:r>
              <a:rPr lang="en-US" sz="2000" dirty="0" err="1"/>
              <a:t>Keperawatan</a:t>
            </a:r>
            <a:r>
              <a:rPr lang="en-US" sz="2000" dirty="0"/>
              <a:t>; </a:t>
            </a:r>
            <a:r>
              <a:rPr lang="en-US" sz="2000" dirty="0" err="1" smtClean="0"/>
              <a:t>dan</a:t>
            </a:r>
            <a:r>
              <a:rPr lang="en-US" sz="2000" dirty="0"/>
              <a:t> </a:t>
            </a:r>
            <a:r>
              <a:rPr lang="en-US" sz="2000" dirty="0" smtClean="0"/>
              <a:t>program </a:t>
            </a:r>
            <a:r>
              <a:rPr lang="en-US" sz="2000" dirty="0" err="1"/>
              <a:t>spesialis</a:t>
            </a:r>
            <a:r>
              <a:rPr lang="en-US" sz="2000" dirty="0"/>
              <a:t> </a:t>
            </a:r>
            <a:r>
              <a:rPr lang="en-US" sz="2000" dirty="0" err="1" smtClean="0"/>
              <a:t>Keperawatan</a:t>
            </a:r>
            <a:r>
              <a:rPr lang="en-US" sz="2000" dirty="0" smtClean="0"/>
              <a:t>.</a:t>
            </a:r>
          </a:p>
          <a:p>
            <a:pPr marL="719138" lvl="0">
              <a:buFont typeface="Wingdings" panose="05000000000000000000" pitchFamily="2" charset="2"/>
              <a:buChar char="q"/>
            </a:pPr>
            <a:r>
              <a:rPr lang="en-US" sz="2000" dirty="0" err="1" smtClean="0"/>
              <a:t>Setiap</a:t>
            </a:r>
            <a:r>
              <a:rPr lang="en-US" sz="2000" dirty="0" smtClean="0"/>
              <a:t> </a:t>
            </a:r>
            <a:r>
              <a:rPr lang="en-US" sz="2000" dirty="0" err="1"/>
              <a:t>perawat</a:t>
            </a:r>
            <a:r>
              <a:rPr lang="en-US" sz="2000" dirty="0"/>
              <a:t> yang </a:t>
            </a:r>
            <a:r>
              <a:rPr lang="en-US" sz="2000" dirty="0" err="1"/>
              <a:t>akan</a:t>
            </a:r>
            <a:r>
              <a:rPr lang="en-US" sz="2000" dirty="0"/>
              <a:t> </a:t>
            </a:r>
            <a:r>
              <a:rPr lang="en-US" sz="2000" dirty="0" err="1"/>
              <a:t>melakukan</a:t>
            </a:r>
            <a:r>
              <a:rPr lang="en-US" sz="2000" dirty="0"/>
              <a:t> </a:t>
            </a:r>
            <a:r>
              <a:rPr lang="en-US" sz="2000" dirty="0" err="1"/>
              <a:t>praktik</a:t>
            </a:r>
            <a:r>
              <a:rPr lang="en-US" sz="2000" dirty="0"/>
              <a:t> </a:t>
            </a:r>
            <a:r>
              <a:rPr lang="en-US" sz="2000" dirty="0" err="1"/>
              <a:t>keperawatan</a:t>
            </a:r>
            <a:r>
              <a:rPr lang="en-US" sz="2000" dirty="0"/>
              <a:t> </a:t>
            </a:r>
            <a:r>
              <a:rPr lang="en-US" sz="2000" dirty="0" err="1"/>
              <a:t>wajib</a:t>
            </a:r>
            <a:r>
              <a:rPr lang="en-US" sz="2000" dirty="0"/>
              <a:t> </a:t>
            </a:r>
            <a:r>
              <a:rPr lang="en-US" sz="2000" dirty="0" err="1"/>
              <a:t>memiliki</a:t>
            </a:r>
            <a:r>
              <a:rPr lang="en-US" sz="2000" dirty="0"/>
              <a:t> Surat </a:t>
            </a:r>
            <a:r>
              <a:rPr lang="en-US" sz="2000" dirty="0" err="1"/>
              <a:t>Tanda</a:t>
            </a:r>
            <a:r>
              <a:rPr lang="en-US" sz="2000" dirty="0"/>
              <a:t> </a:t>
            </a:r>
            <a:r>
              <a:rPr lang="en-US" sz="2000" dirty="0" err="1"/>
              <a:t>Registrasi</a:t>
            </a:r>
            <a:r>
              <a:rPr lang="en-US" sz="2000" dirty="0"/>
              <a:t> (STR</a:t>
            </a:r>
            <a:r>
              <a:rPr lang="en-US" sz="2000" dirty="0" smtClean="0"/>
              <a:t>)</a:t>
            </a:r>
            <a:endParaRPr lang="en-US" sz="2000" dirty="0"/>
          </a:p>
          <a:p>
            <a:pPr marL="0" lvl="0" indent="0">
              <a:buNone/>
            </a:pPr>
            <a:endParaRPr lang="en-US" sz="2400" dirty="0"/>
          </a:p>
          <a:p>
            <a:pPr lvl="0"/>
            <a:endParaRPr lang="en-US" sz="2400" dirty="0"/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11" name="Picture 10" descr="LOGO DPR RI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00392" y="332656"/>
            <a:ext cx="936104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76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  <a:solidFill>
            <a:srgbClr val="FFC000"/>
          </a:solidFill>
        </p:spPr>
        <p:txBody>
          <a:bodyPr anchor="ctr">
            <a:normAutofit/>
          </a:bodyPr>
          <a:lstStyle/>
          <a:p>
            <a:pPr marL="452438" algn="l"/>
            <a:r>
              <a:rPr lang="en-ID" sz="3600" b="1" dirty="0" smtClean="0"/>
              <a:t>UU NOMOR 38 TAHUN 2014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endParaRPr lang="en-US" sz="2800" dirty="0" smtClean="0"/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11" name="Picture 10" descr="LOGO DPR RI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00392" y="332656"/>
            <a:ext cx="936104" cy="933450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24" t="2010" r="13234" b="12694"/>
          <a:stretch/>
        </p:blipFill>
        <p:spPr bwMode="auto">
          <a:xfrm>
            <a:off x="395536" y="1484784"/>
            <a:ext cx="8424936" cy="5164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7189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  <a:solidFill>
            <a:srgbClr val="FFC000"/>
          </a:solidFill>
        </p:spPr>
        <p:txBody>
          <a:bodyPr anchor="ctr">
            <a:noAutofit/>
          </a:bodyPr>
          <a:lstStyle/>
          <a:p>
            <a:pPr marL="266700"/>
            <a:r>
              <a:rPr lang="en-US" sz="3600" b="1" dirty="0"/>
              <a:t>KONDISI TENAGA KEPERAWATAN </a:t>
            </a: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 smtClean="0"/>
              <a:t>DI INDONESIA ..(1)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en-US" sz="2000" dirty="0" err="1"/>
              <a:t>Berdasarkan</a:t>
            </a:r>
            <a:r>
              <a:rPr lang="en-US" sz="2000" dirty="0"/>
              <a:t> data BPPSDM </a:t>
            </a:r>
            <a:r>
              <a:rPr lang="en-US" sz="2000" dirty="0" err="1"/>
              <a:t>Kementerian</a:t>
            </a:r>
            <a:r>
              <a:rPr lang="en-US" sz="2000" dirty="0"/>
              <a:t> </a:t>
            </a:r>
            <a:r>
              <a:rPr lang="en-US" sz="2000" dirty="0" err="1"/>
              <a:t>Kesehatan</a:t>
            </a:r>
            <a:r>
              <a:rPr lang="en-US" sz="2000" dirty="0"/>
              <a:t> (per 31 </a:t>
            </a:r>
            <a:r>
              <a:rPr lang="en-US" sz="2000" dirty="0" err="1"/>
              <a:t>Desember</a:t>
            </a:r>
            <a:r>
              <a:rPr lang="en-US" sz="2000" dirty="0"/>
              <a:t> 2019) </a:t>
            </a:r>
            <a:r>
              <a:rPr lang="en-US" sz="2000" dirty="0" err="1"/>
              <a:t>jumlah</a:t>
            </a:r>
            <a:r>
              <a:rPr lang="en-US" sz="2000" dirty="0"/>
              <a:t> </a:t>
            </a:r>
            <a:r>
              <a:rPr lang="en-US" sz="2000" dirty="0" err="1"/>
              <a:t>keseluruhan</a:t>
            </a:r>
            <a:r>
              <a:rPr lang="en-US" sz="2000" dirty="0"/>
              <a:t> </a:t>
            </a:r>
            <a:r>
              <a:rPr lang="en-US" sz="2000" dirty="0" err="1"/>
              <a:t>Perawat</a:t>
            </a:r>
            <a:r>
              <a:rPr lang="en-US" sz="2000" dirty="0"/>
              <a:t> di Indonesia 376.136</a:t>
            </a:r>
          </a:p>
          <a:p>
            <a:pPr lvl="0"/>
            <a:r>
              <a:rPr lang="en-US" sz="2000" dirty="0" err="1"/>
              <a:t>Perawat</a:t>
            </a:r>
            <a:r>
              <a:rPr lang="en-US" sz="2000" dirty="0"/>
              <a:t> Honor di Indonesia </a:t>
            </a:r>
            <a:r>
              <a:rPr lang="en-US" sz="2000" dirty="0" err="1"/>
              <a:t>sebanyak</a:t>
            </a:r>
            <a:r>
              <a:rPr lang="en-US" sz="2000" dirty="0"/>
              <a:t> </a:t>
            </a:r>
            <a:r>
              <a:rPr lang="en-US" sz="2000" dirty="0" err="1"/>
              <a:t>kurang</a:t>
            </a:r>
            <a:r>
              <a:rPr lang="en-US" sz="2000" dirty="0"/>
              <a:t> </a:t>
            </a:r>
            <a:r>
              <a:rPr lang="en-US" sz="2000" dirty="0" err="1"/>
              <a:t>lebih</a:t>
            </a:r>
            <a:r>
              <a:rPr lang="en-US" sz="2000" dirty="0"/>
              <a:t> 90.000 orang </a:t>
            </a:r>
            <a:r>
              <a:rPr lang="en-US" sz="2000" dirty="0" err="1"/>
              <a:t>dengan</a:t>
            </a:r>
            <a:r>
              <a:rPr lang="en-US" sz="2000" dirty="0"/>
              <a:t> status </a:t>
            </a:r>
            <a:r>
              <a:rPr lang="en-US" sz="2000" dirty="0" err="1"/>
              <a:t>kepegawaian</a:t>
            </a:r>
            <a:r>
              <a:rPr lang="en-US" sz="2000" dirty="0"/>
              <a:t> yang </a:t>
            </a:r>
            <a:r>
              <a:rPr lang="en-US" sz="2000" dirty="0" err="1"/>
              <a:t>berbeda-beda</a:t>
            </a:r>
            <a:r>
              <a:rPr lang="en-US" sz="2000" dirty="0"/>
              <a:t> </a:t>
            </a:r>
            <a:r>
              <a:rPr lang="en-US" sz="2000" dirty="0" err="1"/>
              <a:t>meliputi</a:t>
            </a:r>
            <a:r>
              <a:rPr lang="en-US" sz="2000" dirty="0"/>
              <a:t> </a:t>
            </a:r>
            <a:r>
              <a:rPr lang="en-US" sz="2000" dirty="0" err="1"/>
              <a:t>tenaga</a:t>
            </a:r>
            <a:r>
              <a:rPr lang="en-US" sz="2000" dirty="0"/>
              <a:t> </a:t>
            </a:r>
            <a:r>
              <a:rPr lang="en-US" sz="2000" dirty="0" err="1"/>
              <a:t>honorer</a:t>
            </a:r>
            <a:r>
              <a:rPr lang="en-US" sz="2000" dirty="0"/>
              <a:t>, </a:t>
            </a:r>
            <a:r>
              <a:rPr lang="en-US" sz="2000" dirty="0" err="1"/>
              <a:t>tenaga</a:t>
            </a:r>
            <a:r>
              <a:rPr lang="en-US" sz="2000" dirty="0"/>
              <a:t> </a:t>
            </a:r>
            <a:r>
              <a:rPr lang="en-US" sz="2000" dirty="0" err="1"/>
              <a:t>kontrak</a:t>
            </a:r>
            <a:r>
              <a:rPr lang="en-US" sz="2000" dirty="0"/>
              <a:t>, </a:t>
            </a:r>
            <a:r>
              <a:rPr lang="en-US" sz="2000" dirty="0" err="1"/>
              <a:t>tenaga</a:t>
            </a:r>
            <a:r>
              <a:rPr lang="en-US" sz="2000" dirty="0"/>
              <a:t> </a:t>
            </a:r>
            <a:r>
              <a:rPr lang="en-US" sz="2000" dirty="0" err="1"/>
              <a:t>Blid</a:t>
            </a:r>
            <a:r>
              <a:rPr lang="en-US" sz="2000" dirty="0"/>
              <a:t>/BLUD, </a:t>
            </a:r>
            <a:r>
              <a:rPr lang="en-US" sz="2000" dirty="0" err="1"/>
              <a:t>Magang</a:t>
            </a:r>
            <a:r>
              <a:rPr lang="en-US" sz="2000" dirty="0"/>
              <a:t>, </a:t>
            </a:r>
            <a:r>
              <a:rPr lang="en-US" sz="2000" dirty="0" err="1"/>
              <a:t>Wiyata</a:t>
            </a:r>
            <a:r>
              <a:rPr lang="en-US" sz="2000" dirty="0"/>
              <a:t> </a:t>
            </a:r>
            <a:r>
              <a:rPr lang="en-US" sz="2000" dirty="0" err="1"/>
              <a:t>Bakti</a:t>
            </a:r>
            <a:r>
              <a:rPr lang="en-US" sz="2000" dirty="0"/>
              <a:t>, Tenaga </a:t>
            </a:r>
            <a:r>
              <a:rPr lang="en-US" sz="2000" dirty="0" err="1"/>
              <a:t>Kerja</a:t>
            </a:r>
            <a:r>
              <a:rPr lang="en-US" sz="2000" dirty="0"/>
              <a:t> </a:t>
            </a:r>
            <a:r>
              <a:rPr lang="en-US" sz="2000" dirty="0" err="1"/>
              <a:t>Sukarela</a:t>
            </a:r>
            <a:r>
              <a:rPr lang="en-US" sz="2000" dirty="0"/>
              <a:t>, PTT Daerah, Honor Daerah, Supporting </a:t>
            </a:r>
            <a:r>
              <a:rPr lang="en-US" sz="2000" dirty="0" err="1"/>
              <a:t>Staf</a:t>
            </a:r>
            <a:r>
              <a:rPr lang="en-US" sz="2000" dirty="0"/>
              <a:t>, Tenaga </a:t>
            </a:r>
            <a:r>
              <a:rPr lang="en-US" sz="2000" dirty="0" err="1"/>
              <a:t>Harian</a:t>
            </a:r>
            <a:r>
              <a:rPr lang="en-US" sz="2000" dirty="0"/>
              <a:t> </a:t>
            </a:r>
            <a:r>
              <a:rPr lang="en-US" sz="2000" dirty="0" err="1"/>
              <a:t>Lepas</a:t>
            </a:r>
            <a:r>
              <a:rPr lang="en-US" sz="2000" dirty="0"/>
              <a:t>. </a:t>
            </a:r>
          </a:p>
          <a:p>
            <a:pPr lvl="0"/>
            <a:r>
              <a:rPr lang="en-US" sz="2000" dirty="0" err="1"/>
              <a:t>Kondisi</a:t>
            </a:r>
            <a:r>
              <a:rPr lang="en-US" sz="2000" dirty="0"/>
              <a:t> </a:t>
            </a:r>
            <a:r>
              <a:rPr lang="en-US" sz="2000" dirty="0" err="1"/>
              <a:t>Ketenagaan</a:t>
            </a:r>
            <a:r>
              <a:rPr lang="en-US" sz="2000" dirty="0"/>
              <a:t> </a:t>
            </a:r>
            <a:r>
              <a:rPr lang="en-US" sz="2000" dirty="0" err="1"/>
              <a:t>Perawat</a:t>
            </a:r>
            <a:r>
              <a:rPr lang="en-US" sz="2000" dirty="0"/>
              <a:t> di </a:t>
            </a:r>
            <a:r>
              <a:rPr lang="en-US" sz="2000" dirty="0" err="1"/>
              <a:t>Puskesmas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Rumah</a:t>
            </a:r>
            <a:r>
              <a:rPr lang="en-US" sz="2000" dirty="0"/>
              <a:t> </a:t>
            </a:r>
            <a:r>
              <a:rPr lang="en-US" sz="2000" dirty="0" err="1"/>
              <a:t>Sakit</a:t>
            </a:r>
            <a:r>
              <a:rPr lang="en-US" sz="2000" dirty="0"/>
              <a:t> di </a:t>
            </a:r>
            <a:r>
              <a:rPr lang="en-US" sz="2000" dirty="0" smtClean="0"/>
              <a:t>Indonesia </a:t>
            </a:r>
            <a:r>
              <a:rPr lang="en-US" sz="2000" dirty="0" err="1"/>
              <a:t>Tahun</a:t>
            </a:r>
            <a:r>
              <a:rPr lang="en-US" sz="2000" dirty="0"/>
              <a:t> 2017</a:t>
            </a:r>
            <a:r>
              <a:rPr lang="en-US" sz="2000" dirty="0" smtClean="0"/>
              <a:t>.</a:t>
            </a:r>
          </a:p>
          <a:p>
            <a:pPr marL="0" lvl="0" indent="0">
              <a:buNone/>
            </a:pPr>
            <a:endParaRPr lang="en-US" sz="2000" dirty="0"/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11" name="Picture 10" descr="LOGO DPR RI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00392" y="332656"/>
            <a:ext cx="936104" cy="933450"/>
          </a:xfrm>
          <a:prstGeom prst="rect">
            <a:avLst/>
          </a:prstGeom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5310933"/>
              </p:ext>
            </p:extLst>
          </p:nvPr>
        </p:nvGraphicFramePr>
        <p:xfrm>
          <a:off x="647564" y="4494470"/>
          <a:ext cx="8028892" cy="12618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72357"/>
                <a:gridCol w="1415975"/>
                <a:gridCol w="1406860"/>
                <a:gridCol w="1749911"/>
                <a:gridCol w="1883789"/>
              </a:tblGrid>
              <a:tr h="0">
                <a:tc>
                  <a:txBody>
                    <a:bodyPr/>
                    <a:lstStyle/>
                    <a:p>
                      <a:pPr marL="179388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effectLst/>
                        </a:rPr>
                        <a:t>Keadaan</a:t>
                      </a:r>
                      <a:endParaRPr lang="en-US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effectLst/>
                        </a:rPr>
                        <a:t>Standar</a:t>
                      </a:r>
                      <a:endParaRPr lang="en-US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effectLst/>
                        </a:rPr>
                        <a:t>Mal Distribusi</a:t>
                      </a:r>
                      <a:endParaRPr lang="en-US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effectLst/>
                        </a:rPr>
                        <a:t>Kekurangan</a:t>
                      </a:r>
                      <a:endParaRPr lang="en-US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2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179388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effectLst/>
                        </a:rPr>
                        <a:t>Puskesmas</a:t>
                      </a:r>
                      <a:endParaRPr lang="en-US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</a:rPr>
                        <a:t>32.660</a:t>
                      </a:r>
                      <a:endParaRPr lang="en-US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effectLst/>
                        </a:rPr>
                        <a:t>16.825</a:t>
                      </a:r>
                      <a:endParaRPr lang="en-US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</a:rPr>
                        <a:t>17.735</a:t>
                      </a:r>
                      <a:endParaRPr lang="en-US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</a:rPr>
                        <a:t>1.900</a:t>
                      </a:r>
                      <a:endParaRPr lang="en-US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179388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4625" algn="l"/>
                        </a:tabLst>
                      </a:pPr>
                      <a:r>
                        <a:rPr lang="id-ID" sz="1800" dirty="0">
                          <a:effectLst/>
                        </a:rPr>
                        <a:t>Rumah Sakit</a:t>
                      </a:r>
                      <a:endParaRPr lang="en-US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effectLst/>
                        </a:rPr>
                        <a:t>184.559</a:t>
                      </a:r>
                      <a:endParaRPr lang="en-US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effectLst/>
                        </a:rPr>
                        <a:t>272,196</a:t>
                      </a:r>
                      <a:endParaRPr lang="en-US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effectLst/>
                        </a:rPr>
                        <a:t>24,997</a:t>
                      </a:r>
                      <a:endParaRPr lang="en-US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effectLst/>
                        </a:rPr>
                        <a:t>112,634</a:t>
                      </a:r>
                      <a:endParaRPr lang="en-US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3691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  <a:solidFill>
            <a:srgbClr val="FFC000"/>
          </a:solidFill>
        </p:spPr>
        <p:txBody>
          <a:bodyPr anchor="ctr">
            <a:noAutofit/>
          </a:bodyPr>
          <a:lstStyle/>
          <a:p>
            <a:pPr marL="266700"/>
            <a:r>
              <a:rPr lang="en-US" sz="3600" b="1" dirty="0"/>
              <a:t>KONDISI TENAGA KEPERAWATAN </a:t>
            </a: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 smtClean="0"/>
              <a:t>DI INDONESIA ..(2)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en-US" sz="2200" dirty="0" err="1"/>
              <a:t>Rasio</a:t>
            </a:r>
            <a:r>
              <a:rPr lang="en-US" sz="2200" dirty="0"/>
              <a:t> </a:t>
            </a:r>
            <a:r>
              <a:rPr lang="en-US" sz="2200" dirty="0" err="1"/>
              <a:t>nasional</a:t>
            </a:r>
            <a:r>
              <a:rPr lang="en-US" sz="2200" dirty="0"/>
              <a:t> </a:t>
            </a:r>
            <a:r>
              <a:rPr lang="en-US" sz="2200" dirty="0" smtClean="0"/>
              <a:t>= 113,4 </a:t>
            </a:r>
            <a:r>
              <a:rPr lang="en-US" sz="2200" dirty="0" err="1"/>
              <a:t>perawat</a:t>
            </a:r>
            <a:r>
              <a:rPr lang="en-US" sz="2200" dirty="0"/>
              <a:t> per 100.000 </a:t>
            </a:r>
            <a:r>
              <a:rPr lang="en-US" sz="2200" dirty="0" err="1"/>
              <a:t>penduduk</a:t>
            </a:r>
            <a:r>
              <a:rPr lang="en-US" sz="2200" dirty="0"/>
              <a:t>. </a:t>
            </a:r>
            <a:endParaRPr lang="en-US" sz="2200" dirty="0" smtClean="0"/>
          </a:p>
          <a:p>
            <a:pPr lvl="0"/>
            <a:r>
              <a:rPr lang="en-US" sz="2200" dirty="0" err="1" smtClean="0"/>
              <a:t>Idealnya</a:t>
            </a:r>
            <a:r>
              <a:rPr lang="en-US" sz="2200" dirty="0" smtClean="0"/>
              <a:t> </a:t>
            </a:r>
            <a:r>
              <a:rPr lang="en-US" sz="2200" dirty="0" err="1"/>
              <a:t>adalab</a:t>
            </a:r>
            <a:r>
              <a:rPr lang="en-US" sz="2200" dirty="0"/>
              <a:t> 180 </a:t>
            </a:r>
            <a:r>
              <a:rPr lang="en-US" sz="2200" dirty="0" err="1"/>
              <a:t>perawat</a:t>
            </a:r>
            <a:r>
              <a:rPr lang="en-US" sz="2200" dirty="0"/>
              <a:t> per 100.000 </a:t>
            </a:r>
            <a:r>
              <a:rPr lang="en-US" sz="2200" dirty="0" err="1"/>
              <a:t>penduduk</a:t>
            </a:r>
            <a:r>
              <a:rPr lang="en-US" sz="2200" dirty="0"/>
              <a:t> (</a:t>
            </a:r>
            <a:r>
              <a:rPr lang="en-US" sz="2200" dirty="0" err="1"/>
              <a:t>standar</a:t>
            </a:r>
            <a:r>
              <a:rPr lang="en-US" sz="2200" dirty="0"/>
              <a:t> WHO).</a:t>
            </a:r>
          </a:p>
          <a:p>
            <a:pPr lvl="0"/>
            <a:r>
              <a:rPr lang="en-US" sz="2200" dirty="0" err="1"/>
              <a:t>H</a:t>
            </a:r>
            <a:r>
              <a:rPr lang="en-US" sz="2200" dirty="0" err="1" smtClean="0"/>
              <a:t>anya</a:t>
            </a:r>
            <a:r>
              <a:rPr lang="en-US" sz="2200" dirty="0" smtClean="0"/>
              <a:t> 8 </a:t>
            </a:r>
            <a:r>
              <a:rPr lang="en-US" sz="2200" dirty="0" err="1"/>
              <a:t>provinsi</a:t>
            </a:r>
            <a:r>
              <a:rPr lang="en-US" sz="2200" dirty="0"/>
              <a:t> yang </a:t>
            </a:r>
            <a:r>
              <a:rPr lang="en-US" sz="2200" dirty="0" err="1"/>
              <a:t>memenuhi</a:t>
            </a:r>
            <a:r>
              <a:rPr lang="en-US" sz="2200" dirty="0"/>
              <a:t> </a:t>
            </a:r>
            <a:r>
              <a:rPr lang="en-US" sz="2200" dirty="0" err="1"/>
              <a:t>rasio</a:t>
            </a:r>
            <a:r>
              <a:rPr lang="en-US" sz="2200" dirty="0"/>
              <a:t> </a:t>
            </a:r>
            <a:r>
              <a:rPr lang="en-US" sz="2200" dirty="0" err="1" smtClean="0"/>
              <a:t>standar</a:t>
            </a:r>
            <a:r>
              <a:rPr lang="en-US" sz="2200" dirty="0" smtClean="0"/>
              <a:t> </a:t>
            </a:r>
            <a:r>
              <a:rPr lang="en-US" sz="2200" dirty="0"/>
              <a:t>WHO </a:t>
            </a:r>
            <a:r>
              <a:rPr lang="en-US" sz="2200" dirty="0" err="1"/>
              <a:t>yakni</a:t>
            </a:r>
            <a:r>
              <a:rPr lang="en-US" sz="2200" dirty="0"/>
              <a:t> DKI Jakarta, Kalimantan </a:t>
            </a:r>
            <a:r>
              <a:rPr lang="en-US" sz="2200" dirty="0" err="1"/>
              <a:t>Timur</a:t>
            </a:r>
            <a:r>
              <a:rPr lang="en-US" sz="2200" dirty="0"/>
              <a:t>, Bangka Belitung, DI Aceh, Maluku, Sulawesi Utara, Bengkulu, </a:t>
            </a:r>
            <a:r>
              <a:rPr lang="en-US" sz="2200" dirty="0" err="1"/>
              <a:t>dan</a:t>
            </a:r>
            <a:r>
              <a:rPr lang="en-US" sz="2200" dirty="0"/>
              <a:t> Jambi.</a:t>
            </a:r>
          </a:p>
          <a:p>
            <a:pPr lvl="0"/>
            <a:r>
              <a:rPr lang="en-US" sz="2200" dirty="0" err="1" smtClean="0"/>
              <a:t>Provinsi</a:t>
            </a:r>
            <a:r>
              <a:rPr lang="en-US" sz="2200" dirty="0" smtClean="0"/>
              <a:t> </a:t>
            </a:r>
            <a:r>
              <a:rPr lang="en-US" sz="2200" dirty="0" err="1"/>
              <a:t>dengan</a:t>
            </a:r>
            <a:r>
              <a:rPr lang="en-US" sz="2200" dirty="0"/>
              <a:t> </a:t>
            </a:r>
            <a:r>
              <a:rPr lang="en-US" sz="2200" dirty="0" err="1"/>
              <a:t>rasio</a:t>
            </a:r>
            <a:r>
              <a:rPr lang="en-US" sz="2200" dirty="0"/>
              <a:t> </a:t>
            </a:r>
            <a:r>
              <a:rPr lang="en-US" sz="2200" dirty="0" err="1"/>
              <a:t>perawat</a:t>
            </a:r>
            <a:r>
              <a:rPr lang="en-US" sz="2200" dirty="0"/>
              <a:t> </a:t>
            </a:r>
            <a:r>
              <a:rPr lang="en-US" sz="2200" dirty="0" err="1"/>
              <a:t>tertinggi</a:t>
            </a:r>
            <a:r>
              <a:rPr lang="en-US" sz="2200" dirty="0"/>
              <a:t> </a:t>
            </a:r>
            <a:r>
              <a:rPr lang="en-US" sz="2200" dirty="0" smtClean="0"/>
              <a:t>= </a:t>
            </a:r>
            <a:r>
              <a:rPr lang="en-US" sz="2200" dirty="0"/>
              <a:t>DKI Jakarta (221,5:100.000), Kalimantan </a:t>
            </a:r>
            <a:r>
              <a:rPr lang="en-US" sz="2200" dirty="0" err="1"/>
              <a:t>Timur</a:t>
            </a:r>
            <a:r>
              <a:rPr lang="en-US" sz="2200" dirty="0"/>
              <a:t> (202,9:100.000), </a:t>
            </a:r>
            <a:r>
              <a:rPr lang="en-US" sz="2200" dirty="0" err="1"/>
              <a:t>dan</a:t>
            </a:r>
            <a:r>
              <a:rPr lang="en-US" sz="2200" dirty="0"/>
              <a:t> Bangka Belitung (202,4:100.000). </a:t>
            </a:r>
            <a:endParaRPr lang="en-US" sz="2200" dirty="0" smtClean="0"/>
          </a:p>
          <a:p>
            <a:pPr lvl="0"/>
            <a:r>
              <a:rPr lang="en-US" sz="2200" dirty="0" err="1" smtClean="0"/>
              <a:t>Provinsi</a:t>
            </a:r>
            <a:r>
              <a:rPr lang="en-US" sz="2200" dirty="0" smtClean="0"/>
              <a:t> </a:t>
            </a:r>
            <a:r>
              <a:rPr lang="en-US" sz="2200" dirty="0" err="1"/>
              <a:t>dengan</a:t>
            </a:r>
            <a:r>
              <a:rPr lang="en-US" sz="2200" dirty="0"/>
              <a:t> </a:t>
            </a:r>
            <a:r>
              <a:rPr lang="en-US" sz="2200" dirty="0" err="1"/>
              <a:t>rasio</a:t>
            </a:r>
            <a:r>
              <a:rPr lang="en-US" sz="2200" dirty="0"/>
              <a:t> </a:t>
            </a:r>
            <a:r>
              <a:rPr lang="en-US" sz="2200" dirty="0" err="1"/>
              <a:t>perawat</a:t>
            </a:r>
            <a:r>
              <a:rPr lang="en-US" sz="2200" dirty="0"/>
              <a:t> </a:t>
            </a:r>
            <a:r>
              <a:rPr lang="en-US" sz="2200" dirty="0" err="1"/>
              <a:t>terendah</a:t>
            </a:r>
            <a:r>
              <a:rPr lang="en-US" sz="2200" dirty="0"/>
              <a:t> </a:t>
            </a:r>
            <a:r>
              <a:rPr lang="en-US" sz="2200" dirty="0" smtClean="0"/>
              <a:t>= </a:t>
            </a:r>
            <a:r>
              <a:rPr lang="en-US" sz="2200" dirty="0"/>
              <a:t>Lampung (48,9:100.000), </a:t>
            </a:r>
            <a:r>
              <a:rPr lang="en-US" sz="2200" dirty="0" err="1"/>
              <a:t>Jawa</a:t>
            </a:r>
            <a:r>
              <a:rPr lang="en-US" sz="2200" dirty="0"/>
              <a:t> Barat (68,9:100.000), </a:t>
            </a:r>
            <a:r>
              <a:rPr lang="en-US" sz="2200" dirty="0" err="1"/>
              <a:t>dan</a:t>
            </a:r>
            <a:r>
              <a:rPr lang="en-US" sz="2200" dirty="0"/>
              <a:t> </a:t>
            </a:r>
            <a:r>
              <a:rPr lang="en-US" sz="2200" dirty="0" err="1"/>
              <a:t>Banten</a:t>
            </a:r>
            <a:r>
              <a:rPr lang="en-US" sz="2200" dirty="0"/>
              <a:t> (72,1:100.000).</a:t>
            </a:r>
          </a:p>
          <a:p>
            <a:pPr lvl="0"/>
            <a:r>
              <a:rPr lang="en-US" sz="2200" dirty="0" err="1" smtClean="0"/>
              <a:t>Terdapat</a:t>
            </a:r>
            <a:r>
              <a:rPr lang="en-US" sz="2200" dirty="0" smtClean="0"/>
              <a:t> </a:t>
            </a:r>
            <a:r>
              <a:rPr lang="en-US" sz="2200" dirty="0" err="1"/>
              <a:t>sekitar</a:t>
            </a:r>
            <a:r>
              <a:rPr lang="en-US" sz="2200" dirty="0"/>
              <a:t> 19.059 </a:t>
            </a:r>
            <a:r>
              <a:rPr lang="en-US" sz="2200" dirty="0" err="1"/>
              <a:t>perawat</a:t>
            </a:r>
            <a:r>
              <a:rPr lang="en-US" sz="2200" dirty="0"/>
              <a:t> </a:t>
            </a:r>
            <a:r>
              <a:rPr lang="en-US" sz="2200" dirty="0" err="1" smtClean="0"/>
              <a:t>spesialistik</a:t>
            </a:r>
            <a:endParaRPr lang="en-US" sz="2200" dirty="0"/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11" name="Picture 10" descr="LOGO DPR RI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00392" y="332656"/>
            <a:ext cx="936104" cy="933450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67544" y="6160219"/>
            <a:ext cx="2895600" cy="365125"/>
          </a:xfrm>
        </p:spPr>
        <p:txBody>
          <a:bodyPr/>
          <a:lstStyle/>
          <a:p>
            <a:pPr algn="just"/>
            <a:r>
              <a:rPr lang="en-ID" b="1" dirty="0" err="1" smtClean="0"/>
              <a:t>Sumber</a:t>
            </a:r>
            <a:r>
              <a:rPr lang="en-ID" b="1" dirty="0" smtClean="0"/>
              <a:t> Data: </a:t>
            </a:r>
            <a:r>
              <a:rPr lang="en-ID" b="1" dirty="0" err="1" smtClean="0"/>
              <a:t>Kemenkes</a:t>
            </a:r>
            <a:r>
              <a:rPr lang="en-ID" b="1" dirty="0" smtClean="0"/>
              <a:t> RI, 2019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36010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  <a:solidFill>
            <a:srgbClr val="FFC000"/>
          </a:solidFill>
        </p:spPr>
        <p:txBody>
          <a:bodyPr anchor="ctr">
            <a:noAutofit/>
          </a:bodyPr>
          <a:lstStyle/>
          <a:p>
            <a:pPr marL="266700"/>
            <a:r>
              <a:rPr lang="en-US" sz="3600" b="1" dirty="0"/>
              <a:t>KONDISI TENAGA KEPERAWATAN </a:t>
            </a: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 smtClean="0"/>
              <a:t>DI INDONESIA ..(2)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en-US" sz="2400" dirty="0" err="1" smtClean="0"/>
              <a:t>Berdasarkan</a:t>
            </a:r>
            <a:r>
              <a:rPr lang="en-US" sz="2400" dirty="0" smtClean="0"/>
              <a:t> </a:t>
            </a:r>
            <a:r>
              <a:rPr lang="en-US" sz="2400" dirty="0" err="1"/>
              <a:t>Peraturan</a:t>
            </a:r>
            <a:r>
              <a:rPr lang="en-US" sz="2400" dirty="0"/>
              <a:t> </a:t>
            </a:r>
            <a:r>
              <a:rPr lang="en-US" sz="2400" dirty="0" err="1"/>
              <a:t>Menteri</a:t>
            </a:r>
            <a:r>
              <a:rPr lang="en-US" sz="2400" dirty="0"/>
              <a:t> </a:t>
            </a:r>
            <a:r>
              <a:rPr lang="en-US" sz="2400" dirty="0" err="1"/>
              <a:t>Kesehatan</a:t>
            </a:r>
            <a:r>
              <a:rPr lang="en-US" sz="2400" dirty="0"/>
              <a:t> </a:t>
            </a:r>
            <a:r>
              <a:rPr lang="en-US" sz="2400" dirty="0" err="1"/>
              <a:t>Nomor</a:t>
            </a:r>
            <a:r>
              <a:rPr lang="en-US" sz="2400" dirty="0"/>
              <a:t> 75 </a:t>
            </a:r>
            <a:r>
              <a:rPr lang="en-US" sz="2400" dirty="0" err="1"/>
              <a:t>Tahun</a:t>
            </a:r>
            <a:r>
              <a:rPr lang="en-US" sz="2400" dirty="0"/>
              <a:t> 2014 </a:t>
            </a:r>
            <a:r>
              <a:rPr lang="en-US" sz="2400" dirty="0" err="1"/>
              <a:t>tentang</a:t>
            </a:r>
            <a:r>
              <a:rPr lang="en-US" sz="2400" dirty="0"/>
              <a:t> </a:t>
            </a:r>
            <a:r>
              <a:rPr lang="en-US" sz="2400" dirty="0" err="1"/>
              <a:t>Pusat</a:t>
            </a:r>
            <a:r>
              <a:rPr lang="en-US" sz="2400" dirty="0"/>
              <a:t> </a:t>
            </a:r>
            <a:r>
              <a:rPr lang="en-US" sz="2400" dirty="0" err="1"/>
              <a:t>Kesehatan</a:t>
            </a:r>
            <a:r>
              <a:rPr lang="en-US" sz="2400" dirty="0"/>
              <a:t> </a:t>
            </a:r>
            <a:r>
              <a:rPr lang="en-US" sz="2400" dirty="0" err="1"/>
              <a:t>Masyarakat</a:t>
            </a:r>
            <a:r>
              <a:rPr lang="en-US" sz="2400" dirty="0"/>
              <a:t>, </a:t>
            </a:r>
            <a:r>
              <a:rPr lang="en-US" sz="2400" dirty="0" err="1"/>
              <a:t>standar</a:t>
            </a:r>
            <a:r>
              <a:rPr lang="en-US" sz="2400" dirty="0"/>
              <a:t> minimal </a:t>
            </a:r>
            <a:r>
              <a:rPr lang="en-US" sz="2400" dirty="0" err="1"/>
              <a:t>jumlah</a:t>
            </a:r>
            <a:r>
              <a:rPr lang="en-US" sz="2400" dirty="0"/>
              <a:t> </a:t>
            </a:r>
            <a:r>
              <a:rPr lang="en-US" sz="2400" dirty="0" err="1"/>
              <a:t>perawat</a:t>
            </a:r>
            <a:r>
              <a:rPr lang="en-US" sz="2400" dirty="0"/>
              <a:t> </a:t>
            </a:r>
            <a:r>
              <a:rPr lang="en-US" sz="2400" dirty="0" err="1"/>
              <a:t>pada</a:t>
            </a:r>
            <a:r>
              <a:rPr lang="en-US" sz="2400" dirty="0"/>
              <a:t> </a:t>
            </a:r>
            <a:r>
              <a:rPr lang="en-US" sz="2400" dirty="0" err="1"/>
              <a:t>Puskesmas</a:t>
            </a:r>
            <a:r>
              <a:rPr lang="en-US" sz="2400" dirty="0"/>
              <a:t> non </a:t>
            </a:r>
            <a:r>
              <a:rPr lang="en-US" sz="2400" dirty="0" err="1"/>
              <a:t>rawat</a:t>
            </a:r>
            <a:r>
              <a:rPr lang="en-US" sz="2400" dirty="0"/>
              <a:t> </a:t>
            </a:r>
            <a:r>
              <a:rPr lang="en-US" sz="2400" dirty="0" err="1"/>
              <a:t>inap</a:t>
            </a:r>
            <a:r>
              <a:rPr lang="en-US" sz="2400" dirty="0"/>
              <a:t> di </a:t>
            </a:r>
            <a:r>
              <a:rPr lang="en-US" sz="2400" dirty="0" err="1"/>
              <a:t>wilayah</a:t>
            </a:r>
            <a:r>
              <a:rPr lang="en-US" sz="2400" dirty="0"/>
              <a:t> </a:t>
            </a:r>
            <a:r>
              <a:rPr lang="en-US" sz="2400" dirty="0" err="1"/>
              <a:t>perkotaan</a:t>
            </a:r>
            <a:r>
              <a:rPr lang="en-US" sz="2400" dirty="0"/>
              <a:t>, </a:t>
            </a:r>
            <a:r>
              <a:rPr lang="en-US" sz="2400" dirty="0" err="1"/>
              <a:t>perdesaan</a:t>
            </a:r>
            <a:r>
              <a:rPr lang="en-US" sz="2400" dirty="0"/>
              <a:t>,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kawasan</a:t>
            </a:r>
            <a:r>
              <a:rPr lang="en-US" sz="2400" dirty="0"/>
              <a:t> </a:t>
            </a:r>
            <a:r>
              <a:rPr lang="en-US" sz="2400" dirty="0" err="1"/>
              <a:t>terpencil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sangat</a:t>
            </a:r>
            <a:r>
              <a:rPr lang="en-US" sz="2400" dirty="0"/>
              <a:t> </a:t>
            </a:r>
            <a:r>
              <a:rPr lang="en-US" sz="2400" dirty="0" err="1"/>
              <a:t>terpencil</a:t>
            </a:r>
            <a:r>
              <a:rPr lang="en-US" sz="2400" dirty="0"/>
              <a:t>, </a:t>
            </a:r>
            <a:r>
              <a:rPr lang="en-US" sz="2400" b="1" dirty="0"/>
              <a:t>minimal</a:t>
            </a:r>
            <a:r>
              <a:rPr lang="en-US" sz="2400" dirty="0"/>
              <a:t> </a:t>
            </a:r>
            <a:r>
              <a:rPr lang="en-US" sz="2400" b="1" dirty="0" err="1"/>
              <a:t>berjumlah</a:t>
            </a:r>
            <a:r>
              <a:rPr lang="en-US" sz="2400" b="1" dirty="0"/>
              <a:t> lima orang </a:t>
            </a:r>
            <a:r>
              <a:rPr lang="en-US" sz="2400" dirty="0" err="1"/>
              <a:t>sedangkan</a:t>
            </a:r>
            <a:r>
              <a:rPr lang="en-US" sz="2400" dirty="0"/>
              <a:t> </a:t>
            </a:r>
            <a:r>
              <a:rPr lang="en-US" sz="2400" dirty="0" err="1"/>
              <a:t>pada</a:t>
            </a:r>
            <a:r>
              <a:rPr lang="en-US" sz="2400" dirty="0"/>
              <a:t> </a:t>
            </a:r>
            <a:r>
              <a:rPr lang="en-US" sz="2400" dirty="0" err="1"/>
              <a:t>Puskesmas</a:t>
            </a:r>
            <a:r>
              <a:rPr lang="en-US" sz="2400" dirty="0"/>
              <a:t> </a:t>
            </a:r>
            <a:r>
              <a:rPr lang="en-US" sz="2400" dirty="0" err="1"/>
              <a:t>rawat</a:t>
            </a:r>
            <a:r>
              <a:rPr lang="en-US" sz="2400" dirty="0"/>
              <a:t> </a:t>
            </a:r>
            <a:r>
              <a:rPr lang="en-US" sz="2400" dirty="0" err="1"/>
              <a:t>inap</a:t>
            </a:r>
            <a:r>
              <a:rPr lang="en-US" sz="2400" dirty="0"/>
              <a:t> </a:t>
            </a:r>
            <a:r>
              <a:rPr lang="en-US" sz="2400" b="1" dirty="0"/>
              <a:t>minimal </a:t>
            </a:r>
            <a:r>
              <a:rPr lang="en-US" sz="2400" b="1" dirty="0" err="1"/>
              <a:t>berjumlah</a:t>
            </a:r>
            <a:r>
              <a:rPr lang="en-US" sz="2400" b="1" dirty="0"/>
              <a:t> </a:t>
            </a:r>
            <a:r>
              <a:rPr lang="en-US" sz="2400" b="1" dirty="0" err="1"/>
              <a:t>delapan</a:t>
            </a:r>
            <a:r>
              <a:rPr lang="en-US" sz="2400" b="1" dirty="0"/>
              <a:t> orang</a:t>
            </a:r>
            <a:r>
              <a:rPr lang="en-US" sz="2400" dirty="0"/>
              <a:t>. </a:t>
            </a:r>
          </a:p>
          <a:p>
            <a:pPr lvl="0"/>
            <a:r>
              <a:rPr lang="en-US" sz="2400" dirty="0" err="1" smtClean="0"/>
              <a:t>Proporsi</a:t>
            </a:r>
            <a:r>
              <a:rPr lang="en-US" sz="2400" dirty="0" smtClean="0"/>
              <a:t> </a:t>
            </a:r>
            <a:r>
              <a:rPr lang="en-US" sz="2400" dirty="0" err="1"/>
              <a:t>terbesar</a:t>
            </a:r>
            <a:r>
              <a:rPr lang="en-US" sz="2400" dirty="0"/>
              <a:t> </a:t>
            </a:r>
            <a:r>
              <a:rPr lang="en-US" sz="2400" dirty="0" err="1"/>
              <a:t>Puskesmas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jumlah</a:t>
            </a:r>
            <a:r>
              <a:rPr lang="en-US" sz="2400" dirty="0"/>
              <a:t> </a:t>
            </a:r>
            <a:r>
              <a:rPr lang="en-US" sz="2400" dirty="0" err="1"/>
              <a:t>perawat</a:t>
            </a:r>
            <a:r>
              <a:rPr lang="en-US" sz="2400" dirty="0"/>
              <a:t> </a:t>
            </a:r>
            <a:r>
              <a:rPr lang="en-US" sz="2400" dirty="0" err="1"/>
              <a:t>cukup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berlebih</a:t>
            </a:r>
            <a:r>
              <a:rPr lang="en-US" sz="2400" dirty="0"/>
              <a:t> </a:t>
            </a:r>
            <a:r>
              <a:rPr lang="en-US" sz="2400" dirty="0" err="1"/>
              <a:t>terdapat</a:t>
            </a:r>
            <a:r>
              <a:rPr lang="en-US" sz="2400" dirty="0"/>
              <a:t> </a:t>
            </a:r>
            <a:r>
              <a:rPr lang="en-US" sz="2400" dirty="0" err="1"/>
              <a:t>pada</a:t>
            </a:r>
            <a:r>
              <a:rPr lang="en-US" sz="2400" dirty="0"/>
              <a:t> regional Kalimantan (68,6%) </a:t>
            </a:r>
            <a:r>
              <a:rPr lang="en-US" sz="2400" dirty="0" err="1"/>
              <a:t>dan</a:t>
            </a:r>
            <a:r>
              <a:rPr lang="en-US" sz="2400" dirty="0"/>
              <a:t> Sumatera (65,66%). </a:t>
            </a:r>
            <a:endParaRPr lang="en-US" sz="2400" dirty="0" smtClean="0"/>
          </a:p>
          <a:p>
            <a:pPr lvl="0"/>
            <a:r>
              <a:rPr lang="en-US" sz="2400" dirty="0" err="1" smtClean="0"/>
              <a:t>Proporsi</a:t>
            </a:r>
            <a:r>
              <a:rPr lang="en-US" sz="2400" dirty="0" smtClean="0"/>
              <a:t> </a:t>
            </a:r>
            <a:r>
              <a:rPr lang="en-US" sz="2400" dirty="0" err="1"/>
              <a:t>terbesar</a:t>
            </a:r>
            <a:r>
              <a:rPr lang="en-US" sz="2400" dirty="0"/>
              <a:t> </a:t>
            </a:r>
            <a:r>
              <a:rPr lang="en-US" sz="2400" dirty="0" err="1"/>
              <a:t>Puskesmas</a:t>
            </a:r>
            <a:r>
              <a:rPr lang="en-US" sz="2400" dirty="0"/>
              <a:t> yang </a:t>
            </a:r>
            <a:r>
              <a:rPr lang="en-US" sz="2400" dirty="0" err="1"/>
              <a:t>kekurangan</a:t>
            </a:r>
            <a:r>
              <a:rPr lang="en-US" sz="2400" dirty="0"/>
              <a:t> </a:t>
            </a:r>
            <a:r>
              <a:rPr lang="en-US" sz="2400" dirty="0" err="1"/>
              <a:t>jumlah</a:t>
            </a:r>
            <a:r>
              <a:rPr lang="en-US" sz="2400" dirty="0"/>
              <a:t> </a:t>
            </a:r>
            <a:r>
              <a:rPr lang="en-US" sz="2400" dirty="0" err="1"/>
              <a:t>perawat</a:t>
            </a:r>
            <a:r>
              <a:rPr lang="en-US" sz="2400" dirty="0"/>
              <a:t> </a:t>
            </a:r>
            <a:r>
              <a:rPr lang="en-US" sz="2400" dirty="0" err="1"/>
              <a:t>yaitu</a:t>
            </a:r>
            <a:r>
              <a:rPr lang="en-US" sz="2400" dirty="0"/>
              <a:t> regional Nusa Tenggara-Maluku-Papua (48,47%) </a:t>
            </a:r>
            <a:r>
              <a:rPr lang="en-US" sz="2400" dirty="0" err="1"/>
              <a:t>dan</a:t>
            </a:r>
            <a:r>
              <a:rPr lang="en-US" sz="2400" dirty="0"/>
              <a:t> regional </a:t>
            </a:r>
            <a:r>
              <a:rPr lang="en-US" sz="2400" dirty="0" err="1"/>
              <a:t>Jawa</a:t>
            </a:r>
            <a:r>
              <a:rPr lang="en-US" sz="2400" dirty="0"/>
              <a:t> – Bali (48,20</a:t>
            </a:r>
            <a:r>
              <a:rPr lang="en-US" sz="2400" dirty="0" smtClean="0"/>
              <a:t>%).</a:t>
            </a:r>
            <a:endParaRPr lang="en-US" sz="2400" dirty="0"/>
          </a:p>
          <a:p>
            <a:pPr marL="0" lvl="0" indent="0">
              <a:buNone/>
            </a:pPr>
            <a:endParaRPr lang="en-US" sz="2400" dirty="0"/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11" name="Picture 10" descr="LOGO DPR RI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00392" y="332656"/>
            <a:ext cx="936104" cy="933450"/>
          </a:xfrm>
          <a:prstGeom prst="rect">
            <a:avLst/>
          </a:prstGeom>
        </p:spPr>
      </p:pic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5536" y="6304235"/>
            <a:ext cx="2895600" cy="365125"/>
          </a:xfrm>
        </p:spPr>
        <p:txBody>
          <a:bodyPr/>
          <a:lstStyle/>
          <a:p>
            <a:pPr algn="just"/>
            <a:r>
              <a:rPr lang="en-ID" b="1" dirty="0" err="1" smtClean="0"/>
              <a:t>Sumber</a:t>
            </a:r>
            <a:r>
              <a:rPr lang="en-ID" b="1" dirty="0" smtClean="0"/>
              <a:t> Data: </a:t>
            </a:r>
            <a:r>
              <a:rPr lang="en-ID" b="1" dirty="0" err="1" smtClean="0"/>
              <a:t>Kemenkes</a:t>
            </a:r>
            <a:r>
              <a:rPr lang="en-ID" b="1" dirty="0" smtClean="0"/>
              <a:t> RI, 2019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829553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  <a:solidFill>
            <a:srgbClr val="FFC000"/>
          </a:solidFill>
        </p:spPr>
        <p:txBody>
          <a:bodyPr anchor="ctr">
            <a:normAutofit fontScale="90000"/>
          </a:bodyPr>
          <a:lstStyle/>
          <a:p>
            <a:pPr marL="266700" algn="l"/>
            <a:r>
              <a:rPr lang="en-ID" sz="3600" b="1" dirty="0" smtClean="0"/>
              <a:t>TENAGA KEPERAWATAN DI MASA </a:t>
            </a:r>
            <a:br>
              <a:rPr lang="en-ID" sz="3600" b="1" dirty="0" smtClean="0"/>
            </a:br>
            <a:r>
              <a:rPr lang="en-ID" sz="3600" b="1" dirty="0" smtClean="0"/>
              <a:t>PANDEMI COVID-19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600200"/>
            <a:ext cx="8496944" cy="4525963"/>
          </a:xfrm>
        </p:spPr>
        <p:txBody>
          <a:bodyPr>
            <a:noAutofit/>
          </a:bodyPr>
          <a:lstStyle/>
          <a:p>
            <a:pPr lvl="0"/>
            <a:r>
              <a:rPr lang="en-US" sz="2400" dirty="0" err="1"/>
              <a:t>Berdasarkan</a:t>
            </a:r>
            <a:r>
              <a:rPr lang="en-US" sz="2400" dirty="0"/>
              <a:t> data </a:t>
            </a:r>
            <a:r>
              <a:rPr lang="en-US" sz="2400" dirty="0" err="1"/>
              <a:t>Persatuan</a:t>
            </a:r>
            <a:r>
              <a:rPr lang="en-US" sz="2400" dirty="0"/>
              <a:t> </a:t>
            </a:r>
            <a:r>
              <a:rPr lang="en-US" sz="2400" u="sng" dirty="0" err="1">
                <a:hlinkClick r:id="rId2"/>
              </a:rPr>
              <a:t>Perawat</a:t>
            </a:r>
            <a:r>
              <a:rPr lang="en-US" sz="2400" dirty="0"/>
              <a:t> Nasional Indonesia (PPNI) per 4 Mei 2020, </a:t>
            </a:r>
            <a:r>
              <a:rPr lang="en-US" sz="2400" dirty="0" err="1"/>
              <a:t>sudah</a:t>
            </a:r>
            <a:r>
              <a:rPr lang="en-US" sz="2400" dirty="0"/>
              <a:t> </a:t>
            </a:r>
            <a:r>
              <a:rPr lang="en-US" sz="2400" dirty="0" err="1"/>
              <a:t>ada</a:t>
            </a:r>
            <a:r>
              <a:rPr lang="en-US" sz="2400" dirty="0"/>
              <a:t> 18 </a:t>
            </a:r>
            <a:r>
              <a:rPr lang="en-US" sz="2400" dirty="0" err="1"/>
              <a:t>perawat</a:t>
            </a:r>
            <a:r>
              <a:rPr lang="en-US" sz="2400" dirty="0"/>
              <a:t> yang </a:t>
            </a:r>
            <a:r>
              <a:rPr lang="en-US" sz="2400" dirty="0" err="1"/>
              <a:t>gugur</a:t>
            </a:r>
            <a:r>
              <a:rPr lang="en-US" sz="2400" dirty="0"/>
              <a:t> </a:t>
            </a:r>
            <a:r>
              <a:rPr lang="en-US" sz="2400" dirty="0" err="1"/>
              <a:t>terkait</a:t>
            </a:r>
            <a:r>
              <a:rPr lang="en-US" sz="2400" dirty="0"/>
              <a:t> Corona COVID-19. </a:t>
            </a:r>
          </a:p>
          <a:p>
            <a:pPr lvl="0"/>
            <a:r>
              <a:rPr lang="en-US" sz="2400" dirty="0" err="1"/>
              <a:t>Berdasarkan</a:t>
            </a:r>
            <a:r>
              <a:rPr lang="en-US" sz="2400" dirty="0"/>
              <a:t> KMK NOMOR </a:t>
            </a:r>
            <a:r>
              <a:rPr lang="en-US" sz="2400" dirty="0" smtClean="0"/>
              <a:t>01.07/MENKES/278/2020 yang </a:t>
            </a:r>
            <a:r>
              <a:rPr lang="en-US" sz="2400" dirty="0" err="1" smtClean="0"/>
              <a:t>telah</a:t>
            </a:r>
            <a:r>
              <a:rPr lang="en-US" sz="2400" dirty="0" smtClean="0"/>
              <a:t> </a:t>
            </a:r>
            <a:r>
              <a:rPr lang="en-US" sz="2400" dirty="0" err="1" smtClean="0"/>
              <a:t>diperbarui</a:t>
            </a:r>
            <a:r>
              <a:rPr lang="en-US" sz="2400" dirty="0" smtClean="0"/>
              <a:t> </a:t>
            </a:r>
            <a:r>
              <a:rPr lang="en-US" sz="2400" dirty="0" err="1" smtClean="0"/>
              <a:t>oleh</a:t>
            </a:r>
            <a:r>
              <a:rPr lang="en-US" sz="2400" dirty="0" smtClean="0"/>
              <a:t> KMK NOMOR HK.01.07/MENKES/392/2020</a:t>
            </a:r>
            <a:r>
              <a:rPr lang="en-US" sz="2400" dirty="0"/>
              <a:t> </a:t>
            </a:r>
            <a:r>
              <a:rPr lang="en-US" sz="2400" dirty="0" err="1" smtClean="0"/>
              <a:t>tentang</a:t>
            </a:r>
            <a:r>
              <a:rPr lang="en-US" sz="2400" dirty="0" smtClean="0"/>
              <a:t> </a:t>
            </a:r>
            <a:r>
              <a:rPr lang="en-US" sz="2400" dirty="0" err="1"/>
              <a:t>Pemberian</a:t>
            </a:r>
            <a:r>
              <a:rPr lang="en-US" sz="2400" dirty="0"/>
              <a:t> </a:t>
            </a:r>
            <a:r>
              <a:rPr lang="en-US" sz="2400" dirty="0" err="1"/>
              <a:t>Insentif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Santunan</a:t>
            </a:r>
            <a:r>
              <a:rPr lang="en-US" sz="2400" dirty="0"/>
              <a:t> </a:t>
            </a:r>
            <a:r>
              <a:rPr lang="en-US" sz="2400" dirty="0" err="1"/>
              <a:t>Kematian</a:t>
            </a:r>
            <a:r>
              <a:rPr lang="en-US" sz="2400" dirty="0"/>
              <a:t> </a:t>
            </a:r>
            <a:r>
              <a:rPr lang="en-US" sz="2400" dirty="0" err="1"/>
              <a:t>Bagi</a:t>
            </a:r>
            <a:r>
              <a:rPr lang="en-US" sz="2400" dirty="0"/>
              <a:t> Tenaga </a:t>
            </a:r>
            <a:r>
              <a:rPr lang="en-US" sz="2400" dirty="0" err="1"/>
              <a:t>Kesehatan</a:t>
            </a:r>
            <a:r>
              <a:rPr lang="en-US" sz="2400" dirty="0"/>
              <a:t> yang </a:t>
            </a:r>
            <a:r>
              <a:rPr lang="en-US" sz="2400" dirty="0" err="1"/>
              <a:t>Menangani</a:t>
            </a:r>
            <a:r>
              <a:rPr lang="en-US" sz="2400" dirty="0"/>
              <a:t> COVID-19, </a:t>
            </a:r>
            <a:r>
              <a:rPr lang="en-US" sz="2400" dirty="0" err="1"/>
              <a:t>perawat</a:t>
            </a:r>
            <a:r>
              <a:rPr lang="en-US" sz="2400" dirty="0"/>
              <a:t> </a:t>
            </a:r>
            <a:r>
              <a:rPr lang="en-US" sz="2400" dirty="0" err="1"/>
              <a:t>mendapat</a:t>
            </a:r>
            <a:r>
              <a:rPr lang="en-US" sz="2400" dirty="0"/>
              <a:t> </a:t>
            </a:r>
            <a:r>
              <a:rPr lang="en-US" sz="2400" dirty="0" err="1"/>
              <a:t>insentif</a:t>
            </a:r>
            <a:r>
              <a:rPr lang="en-US" sz="2400" dirty="0"/>
              <a:t> </a:t>
            </a:r>
            <a:r>
              <a:rPr lang="en-US" sz="2400" dirty="0" err="1"/>
              <a:t>sebesar</a:t>
            </a:r>
            <a:r>
              <a:rPr lang="en-US" sz="2400" dirty="0"/>
              <a:t> Rp7.500.000,00 per orang per </a:t>
            </a:r>
            <a:r>
              <a:rPr lang="en-US" sz="2400" dirty="0" err="1" smtClean="0"/>
              <a:t>bulan</a:t>
            </a:r>
            <a:r>
              <a:rPr lang="en-US" sz="2400" dirty="0" smtClean="0"/>
              <a:t>.</a:t>
            </a:r>
          </a:p>
          <a:p>
            <a:r>
              <a:rPr lang="en-US" sz="2400" dirty="0" err="1"/>
              <a:t>Permasalahan</a:t>
            </a:r>
            <a:r>
              <a:rPr lang="en-US" sz="2400" dirty="0"/>
              <a:t>: </a:t>
            </a:r>
            <a:r>
              <a:rPr lang="en-US" sz="2400" dirty="0" smtClean="0"/>
              <a:t>RS </a:t>
            </a:r>
            <a:r>
              <a:rPr lang="en-US" sz="2400" dirty="0"/>
              <a:t>di </a:t>
            </a:r>
            <a:r>
              <a:rPr lang="en-US" sz="2400" dirty="0" err="1"/>
              <a:t>luar</a:t>
            </a:r>
            <a:r>
              <a:rPr lang="en-US" sz="2400" dirty="0"/>
              <a:t> DKI Jakarta </a:t>
            </a:r>
            <a:r>
              <a:rPr lang="en-US" sz="2400" dirty="0" err="1" smtClean="0"/>
              <a:t>sangat</a:t>
            </a:r>
            <a:r>
              <a:rPr lang="en-US" sz="2400" dirty="0" smtClean="0"/>
              <a:t> </a:t>
            </a:r>
            <a:r>
              <a:rPr lang="en-US" sz="2400" dirty="0" err="1"/>
              <a:t>membutuhkan</a:t>
            </a:r>
            <a:r>
              <a:rPr lang="en-US" sz="2400" dirty="0"/>
              <a:t> </a:t>
            </a:r>
            <a:r>
              <a:rPr lang="en-US" sz="2400" dirty="0" err="1"/>
              <a:t>perawat</a:t>
            </a:r>
            <a:r>
              <a:rPr lang="en-US" sz="2400" dirty="0"/>
              <a:t> yang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menangani</a:t>
            </a:r>
            <a:r>
              <a:rPr lang="en-US" sz="2400" dirty="0"/>
              <a:t> </a:t>
            </a:r>
            <a:r>
              <a:rPr lang="en-US" sz="2400" dirty="0" err="1"/>
              <a:t>pasien</a:t>
            </a:r>
            <a:r>
              <a:rPr lang="en-US" sz="2400" dirty="0"/>
              <a:t> </a:t>
            </a:r>
            <a:r>
              <a:rPr lang="en-US" sz="2400" dirty="0" smtClean="0"/>
              <a:t>Covid-19 </a:t>
            </a:r>
            <a:r>
              <a:rPr lang="en-US" sz="2400" dirty="0" err="1" smtClean="0"/>
              <a:t>karena</a:t>
            </a:r>
            <a:r>
              <a:rPr lang="en-US" sz="2400" dirty="0" smtClean="0"/>
              <a:t> </a:t>
            </a:r>
            <a:r>
              <a:rPr lang="en-US" sz="2400" dirty="0" err="1" smtClean="0"/>
              <a:t>tidak</a:t>
            </a:r>
            <a:r>
              <a:rPr lang="en-US" sz="2400" dirty="0" smtClean="0"/>
              <a:t> </a:t>
            </a:r>
            <a:r>
              <a:rPr lang="en-US" sz="2400" dirty="0" err="1"/>
              <a:t>semua</a:t>
            </a:r>
            <a:r>
              <a:rPr lang="en-US" sz="2400" dirty="0"/>
              <a:t> </a:t>
            </a:r>
            <a:r>
              <a:rPr lang="en-US" sz="2400" dirty="0" err="1"/>
              <a:t>perawat</a:t>
            </a:r>
            <a:r>
              <a:rPr lang="en-US" sz="2400" dirty="0"/>
              <a:t>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menangani</a:t>
            </a:r>
            <a:r>
              <a:rPr lang="en-US" sz="2400" dirty="0"/>
              <a:t> </a:t>
            </a:r>
            <a:r>
              <a:rPr lang="en-US" sz="2400" dirty="0" err="1"/>
              <a:t>pasien</a:t>
            </a:r>
            <a:r>
              <a:rPr lang="en-US" sz="2400" dirty="0"/>
              <a:t> </a:t>
            </a:r>
            <a:r>
              <a:rPr lang="en-US" sz="2400" dirty="0" smtClean="0"/>
              <a:t>Covid-19. </a:t>
            </a:r>
            <a:r>
              <a:rPr lang="en-US" sz="2400" dirty="0" err="1" smtClean="0"/>
              <a:t>Perawat</a:t>
            </a:r>
            <a:r>
              <a:rPr lang="en-US" sz="2400" dirty="0" smtClean="0"/>
              <a:t> </a:t>
            </a:r>
            <a:r>
              <a:rPr lang="en-US" sz="2400" dirty="0" err="1" smtClean="0"/>
              <a:t>harus</a:t>
            </a:r>
            <a:r>
              <a:rPr lang="en-US" sz="2400" dirty="0" smtClean="0"/>
              <a:t> </a:t>
            </a:r>
            <a:r>
              <a:rPr lang="en-US" sz="2400" dirty="0" err="1"/>
              <a:t>memiliki</a:t>
            </a:r>
            <a:r>
              <a:rPr lang="en-US" sz="2400" dirty="0"/>
              <a:t> </a:t>
            </a:r>
            <a:r>
              <a:rPr lang="en-US" sz="2400" dirty="0" err="1"/>
              <a:t>keahlian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menangani</a:t>
            </a:r>
            <a:r>
              <a:rPr lang="en-US" sz="2400" dirty="0"/>
              <a:t> </a:t>
            </a:r>
            <a:r>
              <a:rPr lang="en-US" sz="2400" dirty="0" err="1"/>
              <a:t>pasien</a:t>
            </a:r>
            <a:r>
              <a:rPr lang="en-US" sz="2400" dirty="0"/>
              <a:t> di </a:t>
            </a:r>
            <a:r>
              <a:rPr lang="en-US" sz="2400" i="1" dirty="0"/>
              <a:t>intensive care unit</a:t>
            </a:r>
            <a:r>
              <a:rPr lang="en-US" sz="2400" dirty="0"/>
              <a:t> (ICU) </a:t>
            </a:r>
            <a:r>
              <a:rPr lang="en-US" sz="2400" dirty="0" err="1"/>
              <a:t>maupun</a:t>
            </a:r>
            <a:r>
              <a:rPr lang="en-US" sz="2400" dirty="0"/>
              <a:t> </a:t>
            </a:r>
            <a:r>
              <a:rPr lang="en-US" sz="2400" i="1" dirty="0"/>
              <a:t>intensive coronary care unit</a:t>
            </a:r>
            <a:r>
              <a:rPr lang="en-US" sz="2400" dirty="0"/>
              <a:t> (ICCU</a:t>
            </a:r>
            <a:r>
              <a:rPr lang="en-US" sz="2400" dirty="0" smtClean="0"/>
              <a:t>).</a:t>
            </a:r>
            <a:endParaRPr lang="en-US" sz="2400" dirty="0"/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11" name="Picture 10" descr="LOGO DPR R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100392" y="332656"/>
            <a:ext cx="936104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673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  <a:solidFill>
            <a:srgbClr val="FFC000"/>
          </a:solidFill>
        </p:spPr>
        <p:txBody>
          <a:bodyPr anchor="ctr">
            <a:normAutofit fontScale="90000"/>
          </a:bodyPr>
          <a:lstStyle/>
          <a:p>
            <a:pPr marL="266700" algn="l"/>
            <a:r>
              <a:rPr lang="en-ID" sz="3600" b="1" dirty="0" smtClean="0"/>
              <a:t>DUKUNGAN KOMISI IX TERHADAP TENAGA KEPERAWATAN ..(1)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en-US" sz="2400" dirty="0" err="1" smtClean="0"/>
              <a:t>Dalam</a:t>
            </a:r>
            <a:r>
              <a:rPr lang="en-US" sz="2400" dirty="0" smtClean="0"/>
              <a:t> RDPU </a:t>
            </a:r>
            <a:r>
              <a:rPr lang="en-US" sz="2400" dirty="0" err="1"/>
              <a:t>Komisi</a:t>
            </a:r>
            <a:r>
              <a:rPr lang="en-US" sz="2400" dirty="0"/>
              <a:t> IX DPR RI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 smtClean="0"/>
              <a:t>beberapa</a:t>
            </a:r>
            <a:r>
              <a:rPr lang="en-US" sz="2400" dirty="0" smtClean="0"/>
              <a:t> </a:t>
            </a:r>
            <a:r>
              <a:rPr lang="en-US" sz="2400" dirty="0" err="1" smtClean="0"/>
              <a:t>asosiasi</a:t>
            </a:r>
            <a:r>
              <a:rPr lang="en-US" sz="2400" dirty="0" smtClean="0"/>
              <a:t> </a:t>
            </a:r>
            <a:r>
              <a:rPr lang="en-US" sz="2400" dirty="0" err="1" smtClean="0"/>
              <a:t>masyarakat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organisasi</a:t>
            </a:r>
            <a:r>
              <a:rPr lang="en-US" sz="2400" dirty="0" smtClean="0"/>
              <a:t> </a:t>
            </a:r>
            <a:r>
              <a:rPr lang="en-US" sz="2400" dirty="0" err="1" smtClean="0"/>
              <a:t>profesi</a:t>
            </a:r>
            <a:r>
              <a:rPr lang="en-US" sz="2400" dirty="0" smtClean="0"/>
              <a:t> </a:t>
            </a:r>
            <a:r>
              <a:rPr lang="en-US" sz="2400" dirty="0" err="1" smtClean="0"/>
              <a:t>tanggal</a:t>
            </a:r>
            <a:r>
              <a:rPr lang="en-US" sz="2400" dirty="0" smtClean="0"/>
              <a:t> 27 </a:t>
            </a:r>
            <a:r>
              <a:rPr lang="en-US" sz="2400" dirty="0" err="1" smtClean="0"/>
              <a:t>Februari</a:t>
            </a:r>
            <a:r>
              <a:rPr lang="en-US" sz="2400" dirty="0" smtClean="0"/>
              <a:t> 2020, </a:t>
            </a:r>
            <a:r>
              <a:rPr lang="en-US" sz="2400" dirty="0" err="1" smtClean="0"/>
              <a:t>Komisi</a:t>
            </a:r>
            <a:r>
              <a:rPr lang="en-US" sz="2400" dirty="0" smtClean="0"/>
              <a:t> IX DPR RI </a:t>
            </a:r>
            <a:r>
              <a:rPr lang="en-US" sz="2400" dirty="0"/>
              <a:t> </a:t>
            </a:r>
            <a:r>
              <a:rPr lang="en-US" sz="2400" dirty="0" err="1" smtClean="0"/>
              <a:t>mendesak</a:t>
            </a:r>
            <a:r>
              <a:rPr lang="en-US" sz="2400" dirty="0" smtClean="0"/>
              <a:t> </a:t>
            </a:r>
            <a:r>
              <a:rPr lang="en-US" sz="2400" dirty="0" err="1" smtClean="0"/>
              <a:t>Pemerintah</a:t>
            </a:r>
            <a:r>
              <a:rPr lang="en-US" sz="2400" dirty="0" smtClean="0"/>
              <a:t>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/>
              <a:t>memberikan</a:t>
            </a:r>
            <a:r>
              <a:rPr lang="en-US" sz="2400" dirty="0"/>
              <a:t> </a:t>
            </a:r>
            <a:r>
              <a:rPr lang="en-US" sz="2400" dirty="0" err="1"/>
              <a:t>prioritas</a:t>
            </a:r>
            <a:r>
              <a:rPr lang="en-US" sz="2400" dirty="0"/>
              <a:t> </a:t>
            </a:r>
            <a:r>
              <a:rPr lang="en-US" sz="2400" dirty="0" err="1"/>
              <a:t>perhatian</a:t>
            </a:r>
            <a:r>
              <a:rPr lang="en-US" sz="2400" dirty="0"/>
              <a:t> </a:t>
            </a:r>
            <a:r>
              <a:rPr lang="en-US" sz="2400" dirty="0" err="1"/>
              <a:t>atas</a:t>
            </a:r>
            <a:r>
              <a:rPr lang="en-US" sz="2400" dirty="0"/>
              <a:t> </a:t>
            </a:r>
            <a:r>
              <a:rPr lang="en-US" sz="2400" dirty="0" err="1"/>
              <a:t>jasa-jasa</a:t>
            </a:r>
            <a:r>
              <a:rPr lang="en-US" sz="2400" dirty="0"/>
              <a:t> para </a:t>
            </a:r>
            <a:r>
              <a:rPr lang="en-US" sz="2400" dirty="0" err="1"/>
              <a:t>perawat</a:t>
            </a:r>
            <a:r>
              <a:rPr lang="en-US" sz="2400" dirty="0"/>
              <a:t> </a:t>
            </a:r>
            <a:r>
              <a:rPr lang="en-US" sz="2400" dirty="0" err="1"/>
              <a:t>honorer</a:t>
            </a:r>
            <a:r>
              <a:rPr lang="en-US" sz="2400" dirty="0"/>
              <a:t>, agar </a:t>
            </a:r>
            <a:r>
              <a:rPr lang="en-US" sz="2400" dirty="0" err="1"/>
              <a:t>menjadi</a:t>
            </a:r>
            <a:r>
              <a:rPr lang="en-US" sz="2400" dirty="0"/>
              <a:t> </a:t>
            </a:r>
            <a:r>
              <a:rPr lang="en-US" sz="2400" dirty="0" err="1"/>
              <a:t>pertimbangan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pengangkatan</a:t>
            </a:r>
            <a:r>
              <a:rPr lang="en-US" sz="2400" dirty="0"/>
              <a:t> </a:t>
            </a:r>
            <a:r>
              <a:rPr lang="en-US" sz="2400" dirty="0" err="1"/>
              <a:t>menjadi</a:t>
            </a:r>
            <a:r>
              <a:rPr lang="en-US" sz="2400" dirty="0"/>
              <a:t> </a:t>
            </a:r>
            <a:r>
              <a:rPr lang="en-US" sz="2400" dirty="0" err="1"/>
              <a:t>Aparatur</a:t>
            </a:r>
            <a:r>
              <a:rPr lang="en-US" sz="2400" dirty="0"/>
              <a:t> </a:t>
            </a:r>
            <a:r>
              <a:rPr lang="en-US" sz="2400" dirty="0" err="1"/>
              <a:t>Sipil</a:t>
            </a:r>
            <a:r>
              <a:rPr lang="en-US" sz="2400" dirty="0"/>
              <a:t> Negara (ASN</a:t>
            </a:r>
            <a:r>
              <a:rPr lang="en-US" sz="2400" dirty="0" smtClean="0"/>
              <a:t>).</a:t>
            </a:r>
          </a:p>
          <a:p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Raker</a:t>
            </a:r>
            <a:r>
              <a:rPr lang="en-US" sz="2400" dirty="0"/>
              <a:t> </a:t>
            </a:r>
            <a:r>
              <a:rPr lang="en-US" sz="2400" dirty="0" err="1"/>
              <a:t>Komisi</a:t>
            </a:r>
            <a:r>
              <a:rPr lang="en-US" sz="2400" dirty="0"/>
              <a:t> IX DPR RI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Menteri</a:t>
            </a:r>
            <a:r>
              <a:rPr lang="en-US" sz="2400" dirty="0"/>
              <a:t> </a:t>
            </a:r>
            <a:r>
              <a:rPr lang="en-US" sz="2400" dirty="0" err="1"/>
              <a:t>Kesehatan</a:t>
            </a:r>
            <a:r>
              <a:rPr lang="en-US" sz="2400" dirty="0"/>
              <a:t> </a:t>
            </a:r>
            <a:r>
              <a:rPr lang="en-US" sz="2400" dirty="0" err="1"/>
              <a:t>tanggal</a:t>
            </a:r>
            <a:r>
              <a:rPr lang="en-US" sz="2400" dirty="0"/>
              <a:t> 5 Mei 2020, </a:t>
            </a:r>
            <a:r>
              <a:rPr lang="en-US" sz="2400" dirty="0" err="1"/>
              <a:t>salah</a:t>
            </a:r>
            <a:r>
              <a:rPr lang="en-US" sz="2400" dirty="0"/>
              <a:t> </a:t>
            </a:r>
            <a:r>
              <a:rPr lang="en-US" sz="2400" dirty="0" err="1"/>
              <a:t>satu</a:t>
            </a:r>
            <a:r>
              <a:rPr lang="en-US" sz="2400" dirty="0"/>
              <a:t> </a:t>
            </a:r>
            <a:r>
              <a:rPr lang="en-US" sz="2400" dirty="0" err="1"/>
              <a:t>kesimpulannya</a:t>
            </a:r>
            <a:r>
              <a:rPr lang="en-US" sz="2400" dirty="0"/>
              <a:t> </a:t>
            </a:r>
            <a:r>
              <a:rPr lang="en-US" sz="2400" dirty="0" err="1"/>
              <a:t>disebutkan</a:t>
            </a:r>
            <a:r>
              <a:rPr lang="en-US" sz="2400" dirty="0"/>
              <a:t> </a:t>
            </a:r>
            <a:r>
              <a:rPr lang="en-US" sz="2400" dirty="0" err="1"/>
              <a:t>bahwa</a:t>
            </a:r>
            <a:r>
              <a:rPr lang="en-US" sz="2400" dirty="0"/>
              <a:t> </a:t>
            </a:r>
            <a:r>
              <a:rPr lang="en-US" sz="2400" dirty="0" err="1"/>
              <a:t>Komisi</a:t>
            </a:r>
            <a:r>
              <a:rPr lang="en-US" sz="2400" dirty="0"/>
              <a:t> IX DPR RI </a:t>
            </a:r>
            <a:r>
              <a:rPr lang="en-US" sz="2400" dirty="0" err="1"/>
              <a:t>mendesak</a:t>
            </a:r>
            <a:r>
              <a:rPr lang="en-US" sz="2400" dirty="0"/>
              <a:t> </a:t>
            </a:r>
            <a:r>
              <a:rPr lang="en-US" sz="2400" dirty="0" err="1"/>
              <a:t>Kemenkes</a:t>
            </a:r>
            <a:r>
              <a:rPr lang="en-US" sz="2400" dirty="0"/>
              <a:t> RI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segera</a:t>
            </a:r>
            <a:r>
              <a:rPr lang="en-US" sz="2400" dirty="0"/>
              <a:t> </a:t>
            </a:r>
            <a:r>
              <a:rPr lang="en-US" sz="2400" dirty="0" err="1"/>
              <a:t>mencairkan</a:t>
            </a:r>
            <a:r>
              <a:rPr lang="en-US" sz="2400" dirty="0"/>
              <a:t> </a:t>
            </a:r>
            <a:r>
              <a:rPr lang="en-US" sz="2400" dirty="0" err="1"/>
              <a:t>insentif</a:t>
            </a:r>
            <a:r>
              <a:rPr lang="en-US" sz="2400" dirty="0"/>
              <a:t> </a:t>
            </a:r>
            <a:r>
              <a:rPr lang="en-US" sz="2400" dirty="0" err="1"/>
              <a:t>tenaga</a:t>
            </a:r>
            <a:r>
              <a:rPr lang="en-US" sz="2400" dirty="0"/>
              <a:t> </a:t>
            </a:r>
            <a:r>
              <a:rPr lang="en-US" sz="2400" dirty="0" err="1"/>
              <a:t>kesehatan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santunan</a:t>
            </a:r>
            <a:r>
              <a:rPr lang="en-US" sz="2400" dirty="0"/>
              <a:t> </a:t>
            </a:r>
            <a:r>
              <a:rPr lang="en-US" sz="2400" dirty="0" err="1"/>
              <a:t>kematian</a:t>
            </a:r>
            <a:r>
              <a:rPr lang="en-US" sz="2400" dirty="0"/>
              <a:t> </a:t>
            </a:r>
            <a:r>
              <a:rPr lang="en-US" sz="2400" dirty="0" err="1"/>
              <a:t>bagi</a:t>
            </a:r>
            <a:r>
              <a:rPr lang="en-US" sz="2400" dirty="0"/>
              <a:t> </a:t>
            </a:r>
            <a:r>
              <a:rPr lang="en-US" sz="2400" dirty="0" err="1"/>
              <a:t>mereka</a:t>
            </a:r>
            <a:r>
              <a:rPr lang="en-US" sz="2400" dirty="0"/>
              <a:t> yang </a:t>
            </a:r>
            <a:r>
              <a:rPr lang="en-US" sz="2400" dirty="0" err="1"/>
              <a:t>meninggal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rangka</a:t>
            </a:r>
            <a:r>
              <a:rPr lang="en-US" sz="2400" dirty="0"/>
              <a:t> </a:t>
            </a:r>
            <a:r>
              <a:rPr lang="en-US" sz="2400" dirty="0" err="1"/>
              <a:t>penanganan</a:t>
            </a:r>
            <a:r>
              <a:rPr lang="en-US" sz="2400" dirty="0"/>
              <a:t> COVID-19.</a:t>
            </a:r>
          </a:p>
          <a:p>
            <a:pPr lvl="0"/>
            <a:endParaRPr lang="en-US" sz="2400" dirty="0" smtClean="0"/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11" name="Picture 10" descr="LOGO DPR RI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00392" y="332656"/>
            <a:ext cx="936104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019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  <a:solidFill>
            <a:srgbClr val="FFC000"/>
          </a:solidFill>
        </p:spPr>
        <p:txBody>
          <a:bodyPr anchor="ctr">
            <a:normAutofit fontScale="90000"/>
          </a:bodyPr>
          <a:lstStyle/>
          <a:p>
            <a:pPr marL="266700" algn="l"/>
            <a:r>
              <a:rPr lang="en-ID" sz="3600" b="1" dirty="0" smtClean="0"/>
              <a:t>DUKUNGAN KOMISI IX TERHADAP TENAGA KEPERAWATAN ..(2)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en-ID" sz="2400" dirty="0" err="1" smtClean="0"/>
              <a:t>Dalam</a:t>
            </a:r>
            <a:r>
              <a:rPr lang="en-ID" sz="2400" dirty="0" smtClean="0"/>
              <a:t> </a:t>
            </a:r>
            <a:r>
              <a:rPr lang="en-ID" sz="2400" dirty="0" err="1" smtClean="0"/>
              <a:t>diskusi</a:t>
            </a:r>
            <a:r>
              <a:rPr lang="en-ID" sz="2400" dirty="0" smtClean="0"/>
              <a:t> di </a:t>
            </a:r>
            <a:r>
              <a:rPr lang="en-ID" sz="2400" dirty="0" err="1" smtClean="0"/>
              <a:t>rapat</a:t>
            </a:r>
            <a:r>
              <a:rPr lang="en-ID" sz="2400" dirty="0" smtClean="0"/>
              <a:t> </a:t>
            </a:r>
            <a:r>
              <a:rPr lang="en-ID" sz="2400" dirty="0" err="1" smtClean="0"/>
              <a:t>kerja</a:t>
            </a:r>
            <a:r>
              <a:rPr lang="en-ID" sz="2400" dirty="0" smtClean="0"/>
              <a:t> </a:t>
            </a:r>
            <a:r>
              <a:rPr lang="en-ID" sz="2400" dirty="0" err="1" smtClean="0"/>
              <a:t>maupun</a:t>
            </a:r>
            <a:r>
              <a:rPr lang="en-ID" sz="2400" dirty="0" smtClean="0"/>
              <a:t> </a:t>
            </a:r>
            <a:r>
              <a:rPr lang="en-ID" sz="2400" dirty="0" err="1" smtClean="0"/>
              <a:t>rapat</a:t>
            </a:r>
            <a:r>
              <a:rPr lang="en-ID" sz="2400" dirty="0" smtClean="0"/>
              <a:t> </a:t>
            </a:r>
            <a:r>
              <a:rPr lang="en-ID" sz="2400" dirty="0" err="1" smtClean="0"/>
              <a:t>dengar</a:t>
            </a:r>
            <a:r>
              <a:rPr lang="en-ID" sz="2400" dirty="0" smtClean="0"/>
              <a:t> </a:t>
            </a:r>
            <a:r>
              <a:rPr lang="en-ID" sz="2400" dirty="0" err="1" smtClean="0"/>
              <a:t>pendapat</a:t>
            </a:r>
            <a:r>
              <a:rPr lang="en-ID" sz="2400" dirty="0" smtClean="0"/>
              <a:t> </a:t>
            </a:r>
            <a:r>
              <a:rPr lang="en-ID" sz="2400" dirty="0" err="1" smtClean="0"/>
              <a:t>dengan</a:t>
            </a:r>
            <a:r>
              <a:rPr lang="en-ID" sz="2400" dirty="0" smtClean="0"/>
              <a:t> </a:t>
            </a:r>
            <a:r>
              <a:rPr lang="en-ID" sz="2400" dirty="0" err="1" smtClean="0"/>
              <a:t>mitra</a:t>
            </a:r>
            <a:r>
              <a:rPr lang="en-ID" sz="2400" dirty="0" smtClean="0"/>
              <a:t>, </a:t>
            </a:r>
            <a:r>
              <a:rPr lang="en-ID" sz="2400" dirty="0" err="1" smtClean="0"/>
              <a:t>Komisi</a:t>
            </a:r>
            <a:r>
              <a:rPr lang="en-ID" sz="2400" dirty="0" smtClean="0"/>
              <a:t> IX DPR RI </a:t>
            </a:r>
            <a:r>
              <a:rPr lang="en-ID" sz="2400" dirty="0" err="1" smtClean="0"/>
              <a:t>selalu</a:t>
            </a:r>
            <a:r>
              <a:rPr lang="en-ID" sz="2400" dirty="0" smtClean="0"/>
              <a:t> </a:t>
            </a:r>
            <a:r>
              <a:rPr lang="en-ID" sz="2400" dirty="0" err="1" smtClean="0"/>
              <a:t>menekankan</a:t>
            </a:r>
            <a:r>
              <a:rPr lang="en-ID" sz="2400" dirty="0" smtClean="0"/>
              <a:t> </a:t>
            </a:r>
            <a:r>
              <a:rPr lang="en-ID" sz="2400" dirty="0" err="1" smtClean="0"/>
              <a:t>pentingnya</a:t>
            </a:r>
            <a:r>
              <a:rPr lang="en-ID" sz="2400" dirty="0" smtClean="0"/>
              <a:t> </a:t>
            </a:r>
            <a:r>
              <a:rPr lang="en-US" sz="2400" dirty="0" err="1" smtClean="0"/>
              <a:t>perlindungan</a:t>
            </a:r>
            <a:r>
              <a:rPr lang="en-US" sz="2400" dirty="0" smtClean="0"/>
              <a:t> </a:t>
            </a:r>
            <a:r>
              <a:rPr lang="en-US" sz="2400" dirty="0" err="1"/>
              <a:t>kepada</a:t>
            </a:r>
            <a:r>
              <a:rPr lang="en-US" sz="2400" dirty="0"/>
              <a:t> </a:t>
            </a:r>
            <a:r>
              <a:rPr lang="en-US" sz="2400" dirty="0" err="1" smtClean="0"/>
              <a:t>tenaga</a:t>
            </a:r>
            <a:r>
              <a:rPr lang="en-US" sz="2400" dirty="0" smtClean="0"/>
              <a:t> </a:t>
            </a:r>
            <a:r>
              <a:rPr lang="en-US" sz="2400" dirty="0" err="1" smtClean="0"/>
              <a:t>kesehatan</a:t>
            </a:r>
            <a:r>
              <a:rPr lang="en-US" sz="2400" dirty="0" smtClean="0"/>
              <a:t> </a:t>
            </a:r>
            <a:r>
              <a:rPr lang="en-US" sz="2400" dirty="0" err="1" smtClean="0"/>
              <a:t>termasuk</a:t>
            </a:r>
            <a:r>
              <a:rPr lang="en-US" sz="2400" dirty="0" smtClean="0"/>
              <a:t> </a:t>
            </a:r>
            <a:r>
              <a:rPr lang="en-US" sz="2400" dirty="0" err="1" smtClean="0"/>
              <a:t>perawat</a:t>
            </a:r>
            <a:r>
              <a:rPr lang="en-US" sz="2400" dirty="0" smtClean="0"/>
              <a:t> </a:t>
            </a:r>
            <a:r>
              <a:rPr lang="en-US" sz="2400" dirty="0" err="1" smtClean="0"/>
              <a:t>dengan</a:t>
            </a:r>
            <a:r>
              <a:rPr lang="en-US" sz="2400" dirty="0" smtClean="0"/>
              <a:t> </a:t>
            </a:r>
            <a:r>
              <a:rPr lang="en-US" sz="2400" dirty="0" err="1" smtClean="0"/>
              <a:t>menjamin</a:t>
            </a:r>
            <a:r>
              <a:rPr lang="en-US" sz="2400" dirty="0" smtClean="0"/>
              <a:t> </a:t>
            </a:r>
            <a:r>
              <a:rPr lang="en-US" sz="2400" dirty="0" err="1"/>
              <a:t>ketersediaan</a:t>
            </a:r>
            <a:r>
              <a:rPr lang="en-US" sz="2400" dirty="0"/>
              <a:t> </a:t>
            </a:r>
            <a:r>
              <a:rPr lang="en-US" sz="2400" dirty="0" err="1"/>
              <a:t>alat</a:t>
            </a:r>
            <a:r>
              <a:rPr lang="en-US" sz="2400" dirty="0"/>
              <a:t> </a:t>
            </a:r>
            <a:r>
              <a:rPr lang="en-US" sz="2400" dirty="0" err="1"/>
              <a:t>pelindung</a:t>
            </a:r>
            <a:r>
              <a:rPr lang="en-US" sz="2400" dirty="0"/>
              <a:t> </a:t>
            </a:r>
            <a:r>
              <a:rPr lang="en-US" sz="2400" dirty="0" err="1"/>
              <a:t>diri</a:t>
            </a:r>
            <a:r>
              <a:rPr lang="en-US" sz="2400" dirty="0"/>
              <a:t> (APD) </a:t>
            </a:r>
            <a:r>
              <a:rPr lang="en-US" sz="2400" dirty="0" err="1"/>
              <a:t>sesuai</a:t>
            </a:r>
            <a:r>
              <a:rPr lang="en-US" sz="2400" dirty="0"/>
              <a:t> </a:t>
            </a:r>
            <a:r>
              <a:rPr lang="en-US" sz="2400" dirty="0" err="1"/>
              <a:t>standar</a:t>
            </a:r>
            <a:r>
              <a:rPr lang="en-US" sz="2400" dirty="0"/>
              <a:t> WHO, </a:t>
            </a:r>
            <a:r>
              <a:rPr lang="en-US" sz="2400" dirty="0" err="1"/>
              <a:t>pengaturan</a:t>
            </a:r>
            <a:r>
              <a:rPr lang="en-US" sz="2400" dirty="0"/>
              <a:t> jam </a:t>
            </a:r>
            <a:r>
              <a:rPr lang="en-US" sz="2400" dirty="0" err="1"/>
              <a:t>kerja</a:t>
            </a:r>
            <a:r>
              <a:rPr lang="en-US" sz="2400" dirty="0"/>
              <a:t> </a:t>
            </a:r>
            <a:r>
              <a:rPr lang="en-US" sz="2400" dirty="0" err="1"/>
              <a:t>sehingga</a:t>
            </a:r>
            <a:r>
              <a:rPr lang="en-US" sz="2400" dirty="0"/>
              <a:t> </a:t>
            </a:r>
            <a:r>
              <a:rPr lang="en-US" sz="2400" dirty="0" err="1" smtClean="0"/>
              <a:t>tenaga</a:t>
            </a:r>
            <a:r>
              <a:rPr lang="en-US" sz="2400" dirty="0" smtClean="0"/>
              <a:t> </a:t>
            </a:r>
            <a:r>
              <a:rPr lang="en-US" sz="2400" dirty="0" err="1" smtClean="0"/>
              <a:t>kesehatan</a:t>
            </a:r>
            <a:r>
              <a:rPr lang="en-US" sz="2400" dirty="0" smtClean="0"/>
              <a:t> </a:t>
            </a:r>
            <a:r>
              <a:rPr lang="en-US" sz="2400" dirty="0" err="1" smtClean="0"/>
              <a:t>termasuk</a:t>
            </a:r>
            <a:r>
              <a:rPr lang="en-US" sz="2400" dirty="0" smtClean="0"/>
              <a:t> </a:t>
            </a:r>
            <a:r>
              <a:rPr lang="en-US" sz="2400" dirty="0" err="1" smtClean="0"/>
              <a:t>perawat</a:t>
            </a:r>
            <a:r>
              <a:rPr lang="en-US" sz="2400" dirty="0" smtClean="0"/>
              <a:t>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mengalami</a:t>
            </a:r>
            <a:r>
              <a:rPr lang="en-US" sz="2400" dirty="0"/>
              <a:t> </a:t>
            </a:r>
            <a:r>
              <a:rPr lang="en-US" sz="2400" i="1" dirty="0"/>
              <a:t>burnout</a:t>
            </a:r>
            <a:r>
              <a:rPr lang="en-US" sz="2400" dirty="0" smtClean="0"/>
              <a:t>).</a:t>
            </a:r>
            <a:endParaRPr lang="en-US" sz="2400" dirty="0"/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11" name="Picture 10" descr="LOGO DPR RI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00392" y="332656"/>
            <a:ext cx="936104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933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TextBox 3"/>
          <p:cNvSpPr txBox="1">
            <a:spLocks noChangeArrowheads="1"/>
          </p:cNvSpPr>
          <p:nvPr/>
        </p:nvSpPr>
        <p:spPr bwMode="auto">
          <a:xfrm>
            <a:off x="914400" y="838201"/>
            <a:ext cx="73914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 defTabSz="914400" eaLnBrk="1" hangingPunct="1"/>
            <a:r>
              <a:rPr lang="en-US" altLang="en-US" sz="8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TERIMA KASIH </a:t>
            </a:r>
          </a:p>
        </p:txBody>
      </p:sp>
      <p:pic>
        <p:nvPicPr>
          <p:cNvPr id="160771" name="Picture 2" descr="Hasil gambar untuk TWITTE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6641" y="5434013"/>
            <a:ext cx="838200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0772" name="TextBox 8"/>
          <p:cNvSpPr txBox="1">
            <a:spLocks noChangeArrowheads="1"/>
          </p:cNvSpPr>
          <p:nvPr/>
        </p:nvSpPr>
        <p:spPr bwMode="auto">
          <a:xfrm>
            <a:off x="2565798" y="5483226"/>
            <a:ext cx="2031206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defTabSz="914400" eaLnBrk="1" hangingPunct="1"/>
            <a:r>
              <a:rPr lang="en-US" altLang="en-US" sz="2800">
                <a:solidFill>
                  <a:srgbClr val="000000"/>
                </a:solidFill>
                <a:latin typeface="Lucida Sans Unicode" pitchFamily="34" charset="0"/>
              </a:rPr>
              <a:t>@</a:t>
            </a:r>
            <a:r>
              <a:rPr lang="id-ID" altLang="en-US" sz="2800">
                <a:solidFill>
                  <a:srgbClr val="000000"/>
                </a:solidFill>
                <a:latin typeface="Lucida Sans Unicode" pitchFamily="34" charset="0"/>
              </a:rPr>
              <a:t>K</a:t>
            </a:r>
            <a:r>
              <a:rPr lang="en-US" altLang="en-US" sz="2800">
                <a:solidFill>
                  <a:srgbClr val="000000"/>
                </a:solidFill>
                <a:latin typeface="Lucida Sans Unicode" pitchFamily="34" charset="0"/>
              </a:rPr>
              <a:t>omisi</a:t>
            </a:r>
            <a:r>
              <a:rPr lang="id-ID" altLang="en-US" sz="2800">
                <a:solidFill>
                  <a:srgbClr val="000000"/>
                </a:solidFill>
                <a:latin typeface="Lucida Sans Unicode" pitchFamily="34" charset="0"/>
              </a:rPr>
              <a:t>IX</a:t>
            </a:r>
            <a:endParaRPr lang="en-US" altLang="en-US" sz="2800">
              <a:solidFill>
                <a:srgbClr val="000000"/>
              </a:solidFill>
              <a:latin typeface="Lucida Sans Unicode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20304" y="484188"/>
            <a:ext cx="8153400" cy="5943600"/>
          </a:xfrm>
          <a:prstGeom prst="rect">
            <a:avLst/>
          </a:prstGeom>
          <a:noFill/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black"/>
              </a:solidFill>
            </a:endParaRPr>
          </a:p>
        </p:txBody>
      </p:sp>
      <p:pic>
        <p:nvPicPr>
          <p:cNvPr id="160774" name="Picture 4" descr="Gambar terkai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8504" y="5456239"/>
            <a:ext cx="611981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0775" name="TextBox 7"/>
          <p:cNvSpPr txBox="1">
            <a:spLocks noChangeArrowheads="1"/>
          </p:cNvSpPr>
          <p:nvPr/>
        </p:nvSpPr>
        <p:spPr bwMode="auto">
          <a:xfrm>
            <a:off x="5842398" y="5473700"/>
            <a:ext cx="2387203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defTabSz="914400" eaLnBrk="1" hangingPunct="1"/>
            <a:r>
              <a:rPr lang="en-US" altLang="en-US" sz="2800">
                <a:solidFill>
                  <a:srgbClr val="000000"/>
                </a:solidFill>
                <a:latin typeface="Lucida Sans Unicode" pitchFamily="34" charset="0"/>
              </a:rPr>
              <a:t>@</a:t>
            </a:r>
            <a:r>
              <a:rPr lang="id-ID" altLang="en-US" sz="2800">
                <a:solidFill>
                  <a:srgbClr val="000000"/>
                </a:solidFill>
                <a:latin typeface="Lucida Sans Unicode" pitchFamily="34" charset="0"/>
              </a:rPr>
              <a:t>KomisiIX</a:t>
            </a:r>
            <a:endParaRPr lang="en-US" altLang="en-US" sz="2800">
              <a:solidFill>
                <a:srgbClr val="000000"/>
              </a:solidFill>
              <a:latin typeface="Lucida Sans Unicode" pitchFamily="34" charset="0"/>
            </a:endParaRPr>
          </a:p>
        </p:txBody>
      </p:sp>
      <p:pic>
        <p:nvPicPr>
          <p:cNvPr id="160776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1" y="2438400"/>
            <a:ext cx="5413772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4346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1794</TotalTime>
  <Words>863</Words>
  <Application>Microsoft Office PowerPoint</Application>
  <PresentationFormat>On-screen Show (4:3)</PresentationFormat>
  <Paragraphs>88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PowerPoint Presentation</vt:lpstr>
      <vt:lpstr>PEMBANGUNAN KESEHATAN</vt:lpstr>
      <vt:lpstr>ASPEK LEGAL PELAYANAN  KESEHATAN</vt:lpstr>
      <vt:lpstr>PowerPoint Presentation</vt:lpstr>
      <vt:lpstr>SISTEM KESEHATAN NASIONAL (SKN)</vt:lpstr>
      <vt:lpstr>UNDANG-UNDANG YANG MENGATUR  KEPERAWATAN …(1)</vt:lpstr>
      <vt:lpstr>UNDANG-UNDANG YANG MENGATUR  KEPERAWATAN</vt:lpstr>
      <vt:lpstr>UU NOMOR 38 TAHUN 2014</vt:lpstr>
      <vt:lpstr>KONDISI TENAGA KEPERAWATAN  DI INDONESIA ..(1)</vt:lpstr>
      <vt:lpstr>KONDISI TENAGA KEPERAWATAN  DI INDONESIA ..(2)</vt:lpstr>
      <vt:lpstr>KONDISI TENAGA KEPERAWATAN  DI INDONESIA ..(2)</vt:lpstr>
      <vt:lpstr>TENAGA KEPERAWATAN DI MASA  PANDEMI COVID-19</vt:lpstr>
      <vt:lpstr>DUKUNGAN KOMISI IX TERHADAP TENAGA KEPERAWATAN ..(1)</vt:lpstr>
      <vt:lpstr>DUKUNGAN KOMISI IX TERHADAP TENAGA KEPERAWATAN ..(2)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Pipit</dc:creator>
  <cp:lastModifiedBy>Pipit</cp:lastModifiedBy>
  <cp:revision>73</cp:revision>
  <dcterms:created xsi:type="dcterms:W3CDTF">2019-12-13T07:51:59Z</dcterms:created>
  <dcterms:modified xsi:type="dcterms:W3CDTF">2020-07-24T08:41:55Z</dcterms:modified>
</cp:coreProperties>
</file>